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84" r:id="rId14"/>
    <p:sldId id="285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0C495E-ED39-4F68-899B-C3A5E266B93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E7E140-57A4-467E-9DA8-D975AB304A0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Law of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preference</a:t>
            </a:r>
          </a:p>
          <a:p>
            <a:r>
              <a:rPr lang="en-US" dirty="0" smtClean="0"/>
              <a:t>What happens when you become sick of coffee?</a:t>
            </a:r>
          </a:p>
          <a:p>
            <a:r>
              <a:rPr lang="en-US" dirty="0" smtClean="0"/>
              <a:t>Decrease in preference</a:t>
            </a:r>
          </a:p>
          <a:p>
            <a:pPr marL="137160" indent="0">
              <a:buNone/>
            </a:pPr>
            <a:r>
              <a:rPr lang="en-US" dirty="0"/>
              <a:t>f</a:t>
            </a:r>
            <a:r>
              <a:rPr lang="en-US" dirty="0" smtClean="0"/>
              <a:t>or a product, decreases</a:t>
            </a:r>
          </a:p>
          <a:p>
            <a:pPr marL="137160" indent="0">
              <a:buNone/>
            </a:pPr>
            <a:r>
              <a:rPr lang="en-US" dirty="0" smtClean="0"/>
              <a:t>the quantity demanded</a:t>
            </a:r>
          </a:p>
          <a:p>
            <a:pPr marL="137160" indent="0">
              <a:buNone/>
            </a:pPr>
            <a:r>
              <a:rPr lang="en-US" dirty="0" smtClean="0"/>
              <a:t>for that product</a:t>
            </a:r>
          </a:p>
          <a:p>
            <a:pPr lvl="1"/>
            <a:r>
              <a:rPr lang="en-US" dirty="0" smtClean="0"/>
              <a:t>Shift to the left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6" t="38958" r="66500" b="23125"/>
          <a:stretch/>
        </p:blipFill>
        <p:spPr bwMode="auto">
          <a:xfrm>
            <a:off x="4876800" y="2667000"/>
            <a:ext cx="3992880" cy="388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28" y="228600"/>
            <a:ext cx="253475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18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Personal income affects consumer spending and demand</a:t>
            </a:r>
          </a:p>
          <a:p>
            <a:r>
              <a:rPr lang="en-US" dirty="0" smtClean="0"/>
              <a:t>What happens to your coffee spending habits when you receive a raise?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 increase in income, increases the </a:t>
            </a:r>
            <a:r>
              <a:rPr lang="en-US" dirty="0" smtClean="0"/>
              <a:t>demand </a:t>
            </a:r>
            <a:r>
              <a:rPr lang="en-US" dirty="0" smtClean="0"/>
              <a:t>for a product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20040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05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Income is an inverse relationship</a:t>
            </a:r>
          </a:p>
          <a:p>
            <a:r>
              <a:rPr lang="en-US" dirty="0" smtClean="0"/>
              <a:t>What would happen to your coffee habit if you lost your job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sz="9600" dirty="0"/>
              <a:t>	</a:t>
            </a:r>
            <a:r>
              <a:rPr lang="en-US" sz="9600" dirty="0" smtClean="0"/>
              <a:t>			=</a:t>
            </a:r>
          </a:p>
          <a:p>
            <a:endParaRPr lang="en-US" sz="2400" dirty="0"/>
          </a:p>
          <a:p>
            <a:r>
              <a:rPr lang="en-US" dirty="0" smtClean="0"/>
              <a:t>A decrease in income, decreases the </a:t>
            </a:r>
            <a:r>
              <a:rPr lang="en-US" dirty="0" smtClean="0"/>
              <a:t>demand </a:t>
            </a:r>
            <a:r>
              <a:rPr lang="en-US" dirty="0" smtClean="0"/>
              <a:t>for that product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1"/>
          <a:stretch/>
        </p:blipFill>
        <p:spPr bwMode="auto">
          <a:xfrm>
            <a:off x="5334000" y="3007648"/>
            <a:ext cx="3026229" cy="240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96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Vs Inferior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1014"/>
            <a:ext cx="6172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Normal good</a:t>
            </a:r>
          </a:p>
          <a:p>
            <a:pPr lvl="1"/>
            <a:r>
              <a:rPr lang="en-US" dirty="0" smtClean="0"/>
              <a:t>Goods </a:t>
            </a:r>
            <a:r>
              <a:rPr lang="en-US" dirty="0"/>
              <a:t>or services purchased in relation to </a:t>
            </a:r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If income </a:t>
            </a:r>
            <a:r>
              <a:rPr lang="en-US" dirty="0" smtClean="0"/>
              <a:t>increases, demand also </a:t>
            </a:r>
            <a:r>
              <a:rPr lang="en-US" dirty="0" smtClean="0"/>
              <a:t>increases</a:t>
            </a:r>
          </a:p>
          <a:p>
            <a:pPr lvl="1"/>
            <a:endParaRPr lang="en-US" dirty="0"/>
          </a:p>
          <a:p>
            <a:r>
              <a:rPr lang="en-US" dirty="0" smtClean="0"/>
              <a:t>Inferior goods</a:t>
            </a:r>
          </a:p>
          <a:p>
            <a:pPr lvl="1"/>
            <a:r>
              <a:rPr lang="en-US" dirty="0" smtClean="0"/>
              <a:t>A good that is less expensive than another good</a:t>
            </a:r>
          </a:p>
          <a:p>
            <a:pPr lvl="2"/>
            <a:r>
              <a:rPr lang="en-US" dirty="0" smtClean="0"/>
              <a:t>Does not necessarily demonstrate quality changes</a:t>
            </a:r>
          </a:p>
          <a:p>
            <a:pPr lvl="1"/>
            <a:r>
              <a:rPr lang="en-US" dirty="0" smtClean="0"/>
              <a:t>As income increases, </a:t>
            </a:r>
            <a:r>
              <a:rPr lang="en-US" dirty="0" smtClean="0"/>
              <a:t>the </a:t>
            </a:r>
            <a:r>
              <a:rPr lang="en-US" dirty="0" smtClean="0"/>
              <a:t>demand </a:t>
            </a:r>
            <a:r>
              <a:rPr lang="en-US" dirty="0" smtClean="0"/>
              <a:t>decreases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/>
          <a:stretch/>
        </p:blipFill>
        <p:spPr bwMode="auto">
          <a:xfrm>
            <a:off x="6095999" y="1752600"/>
            <a:ext cx="315637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7" t="17058" r="6548" b="5419"/>
          <a:stretch/>
        </p:blipFill>
        <p:spPr bwMode="auto">
          <a:xfrm>
            <a:off x="6095999" y="3925614"/>
            <a:ext cx="2827284" cy="292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96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toilet paper?</a:t>
            </a:r>
          </a:p>
          <a:p>
            <a:endParaRPr lang="en-US" dirty="0"/>
          </a:p>
          <a:p>
            <a:r>
              <a:rPr lang="en-US" dirty="0" smtClean="0"/>
              <a:t>Neutral good:</a:t>
            </a:r>
          </a:p>
          <a:p>
            <a:pPr lvl="1"/>
            <a:r>
              <a:rPr lang="en-US" dirty="0" smtClean="0"/>
              <a:t>Products that despite income changes, do not increase or decrease in demand</a:t>
            </a:r>
          </a:p>
          <a:p>
            <a:pPr lvl="1"/>
            <a:r>
              <a:rPr lang="en-US" dirty="0" smtClean="0"/>
              <a:t>The goods that you need to buy anyway regardless of your income</a:t>
            </a:r>
          </a:p>
          <a:p>
            <a:pPr lvl="1"/>
            <a:r>
              <a:rPr lang="en-US" dirty="0" smtClean="0"/>
              <a:t>You do not buy more toilet paper just because you got a raise (unless you had 0 in the first place)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17" y="1600200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42" y="3429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13508" r="7649"/>
          <a:stretch/>
        </p:blipFill>
        <p:spPr bwMode="auto">
          <a:xfrm>
            <a:off x="6075308" y="5290641"/>
            <a:ext cx="2703787" cy="145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3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0619"/>
            <a:ext cx="8991600" cy="4709160"/>
          </a:xfrm>
        </p:spPr>
        <p:txBody>
          <a:bodyPr/>
          <a:lstStyle/>
          <a:p>
            <a:r>
              <a:rPr lang="en-US" dirty="0" smtClean="0"/>
              <a:t>Shift in demand based on demand size</a:t>
            </a:r>
          </a:p>
          <a:p>
            <a:r>
              <a:rPr lang="en-US" dirty="0" smtClean="0"/>
              <a:t>If market size increases, </a:t>
            </a:r>
            <a:r>
              <a:rPr lang="en-US" dirty="0" smtClean="0"/>
              <a:t>demand increases</a:t>
            </a:r>
            <a:endParaRPr lang="en-US" dirty="0" smtClean="0"/>
          </a:p>
          <a:p>
            <a:r>
              <a:rPr lang="en-US" dirty="0" smtClean="0"/>
              <a:t>If market size decreases, </a:t>
            </a:r>
            <a:r>
              <a:rPr lang="en-US" dirty="0" smtClean="0"/>
              <a:t>demand </a:t>
            </a:r>
            <a:r>
              <a:rPr lang="en-US" dirty="0" smtClean="0"/>
              <a:t>decreases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1" y="3048000"/>
            <a:ext cx="4127938" cy="294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204" y="6103029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Hurricane Katrina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09" y="3048000"/>
            <a:ext cx="4787463" cy="284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610302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Colorado expansion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73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899"/>
            <a:ext cx="4495800" cy="1143000"/>
          </a:xfrm>
        </p:spPr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Expectations as a demand shifter to depend on time</a:t>
            </a:r>
          </a:p>
          <a:p>
            <a:r>
              <a:rPr lang="en-US" dirty="0" smtClean="0"/>
              <a:t>What if you knew that your favorite jacket was on sale </a:t>
            </a:r>
            <a:r>
              <a:rPr lang="en-US" i="1" dirty="0" smtClean="0"/>
              <a:t>next week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does your demand look like </a:t>
            </a:r>
            <a:r>
              <a:rPr lang="en-US" i="1" dirty="0" smtClean="0"/>
              <a:t>now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If the expectation tells a consumer to wait, the </a:t>
            </a:r>
            <a:r>
              <a:rPr lang="en-US" dirty="0" smtClean="0"/>
              <a:t>demand will </a:t>
            </a:r>
            <a:r>
              <a:rPr lang="en-US" dirty="0" smtClean="0"/>
              <a:t>decrease (now)</a:t>
            </a:r>
          </a:p>
          <a:p>
            <a:r>
              <a:rPr lang="en-US" dirty="0" smtClean="0"/>
              <a:t>If the expectation tells a consumer to grab the product now, </a:t>
            </a:r>
            <a:r>
              <a:rPr lang="en-US" dirty="0" smtClean="0"/>
              <a:t>the demand will </a:t>
            </a:r>
            <a:r>
              <a:rPr lang="en-US" dirty="0" smtClean="0"/>
              <a:t>increase (now)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0381"/>
            <a:ext cx="3029607" cy="141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4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Related goods are considered either </a:t>
            </a:r>
            <a:r>
              <a:rPr lang="en-US" sz="3200" b="1" dirty="0" smtClean="0"/>
              <a:t>substitute</a:t>
            </a:r>
            <a:r>
              <a:rPr lang="en-US" sz="3200" dirty="0" smtClean="0"/>
              <a:t> or </a:t>
            </a:r>
            <a:r>
              <a:rPr lang="en-US" sz="3200" b="1" dirty="0" smtClean="0"/>
              <a:t>complementary </a:t>
            </a:r>
            <a:r>
              <a:rPr lang="en-US" sz="3200" dirty="0" smtClean="0"/>
              <a:t>goods</a:t>
            </a:r>
          </a:p>
          <a:p>
            <a:pPr lvl="1"/>
            <a:r>
              <a:rPr lang="en-US" sz="2800" dirty="0" smtClean="0"/>
              <a:t>Substitute good: any good or service that can replace the original good or service</a:t>
            </a:r>
          </a:p>
          <a:p>
            <a:pPr lvl="2"/>
            <a:r>
              <a:rPr lang="en-US" sz="2600" dirty="0" smtClean="0"/>
              <a:t>Ex: coffee and Red Bull</a:t>
            </a:r>
          </a:p>
          <a:p>
            <a:pPr lvl="1"/>
            <a:r>
              <a:rPr lang="en-US" sz="2800" dirty="0" smtClean="0"/>
              <a:t>Complementary good: goods or services that are related or correlated with the original good or service</a:t>
            </a:r>
          </a:p>
          <a:p>
            <a:pPr lvl="2"/>
            <a:r>
              <a:rPr lang="en-US" sz="2600" dirty="0" smtClean="0"/>
              <a:t>Ex: pools and pool cleaning services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121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352233"/>
            <a:ext cx="91440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Price of </a:t>
            </a:r>
            <a:r>
              <a:rPr lang="en-US" u="sng" dirty="0" smtClean="0"/>
              <a:t>substitute</a:t>
            </a:r>
            <a:r>
              <a:rPr lang="en-US" dirty="0" smtClean="0"/>
              <a:t> goods or services</a:t>
            </a:r>
          </a:p>
          <a:p>
            <a:r>
              <a:rPr lang="en-US" dirty="0" smtClean="0"/>
              <a:t>If the price of tea/soda/energy drinks decreases, the </a:t>
            </a:r>
            <a:r>
              <a:rPr lang="en-US" dirty="0" smtClean="0"/>
              <a:t>demand for coffee </a:t>
            </a:r>
            <a:r>
              <a:rPr lang="en-US" dirty="0" smtClean="0"/>
              <a:t>decreases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8"/>
            <a:r>
              <a:rPr lang="en-US" dirty="0"/>
              <a:t> </a:t>
            </a:r>
            <a:r>
              <a:rPr lang="en-US" dirty="0" smtClean="0"/>
              <a:t>   	     </a:t>
            </a:r>
            <a:r>
              <a:rPr lang="en-US" sz="6600" dirty="0" smtClean="0"/>
              <a:t> 	P   = Q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013">
            <a:off x="533400" y="2971800"/>
            <a:ext cx="107315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55157"/>
            <a:ext cx="19145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0463">
            <a:off x="1834752" y="4572000"/>
            <a:ext cx="13350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34286"/>
            <a:ext cx="74453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83" y="4213355"/>
            <a:ext cx="1633538" cy="140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4267200" y="4034057"/>
            <a:ext cx="609600" cy="18004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553200" y="4034057"/>
            <a:ext cx="609600" cy="18004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2233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Price of </a:t>
            </a:r>
            <a:r>
              <a:rPr lang="en-US" u="sng" dirty="0" smtClean="0"/>
              <a:t>substitute</a:t>
            </a:r>
            <a:r>
              <a:rPr lang="en-US" dirty="0" smtClean="0"/>
              <a:t> goods or services</a:t>
            </a:r>
          </a:p>
          <a:p>
            <a:r>
              <a:rPr lang="en-US" dirty="0"/>
              <a:t>If the price of tea/soda/energy drinks </a:t>
            </a:r>
            <a:r>
              <a:rPr lang="en-US" dirty="0" smtClean="0"/>
              <a:t>increases</a:t>
            </a:r>
            <a:r>
              <a:rPr lang="en-US" dirty="0"/>
              <a:t>, the </a:t>
            </a:r>
            <a:r>
              <a:rPr lang="en-US" dirty="0" smtClean="0"/>
              <a:t>demand for coffee </a:t>
            </a:r>
            <a:r>
              <a:rPr lang="en-US" dirty="0" smtClean="0"/>
              <a:t>increases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8"/>
            <a:r>
              <a:rPr lang="en-US" dirty="0" smtClean="0"/>
              <a:t>    	     </a:t>
            </a:r>
            <a:r>
              <a:rPr lang="en-US" sz="6600" dirty="0" smtClean="0"/>
              <a:t> P    = Q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013">
            <a:off x="533400" y="2971800"/>
            <a:ext cx="107315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55157"/>
            <a:ext cx="19145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0463">
            <a:off x="1834752" y="4572000"/>
            <a:ext cx="13350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34286"/>
            <a:ext cx="74453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83" y="4213355"/>
            <a:ext cx="1633538" cy="140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wn Arrow 11"/>
          <p:cNvSpPr/>
          <p:nvPr/>
        </p:nvSpPr>
        <p:spPr>
          <a:xfrm rot="10800000">
            <a:off x="4267200" y="3831576"/>
            <a:ext cx="609600" cy="1929593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6688137" y="3831576"/>
            <a:ext cx="550863" cy="19812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You and a partner will design a t-shirt that you think will sell amongst your peers</a:t>
            </a:r>
          </a:p>
          <a:p>
            <a:pPr lvl="1"/>
            <a:r>
              <a:rPr lang="en-US" dirty="0" smtClean="0"/>
              <a:t>You will have about 7 minutes to design your product</a:t>
            </a:r>
          </a:p>
          <a:p>
            <a:r>
              <a:rPr lang="en-US" dirty="0" smtClean="0"/>
              <a:t>2) Once you have your design, collect your data</a:t>
            </a:r>
          </a:p>
          <a:p>
            <a:pPr lvl="1"/>
            <a:r>
              <a:rPr lang="en-US" dirty="0" smtClean="0"/>
              <a:t>Go around the class and present your t-shirt. Ask what price they would be willing to pay for your shirt.</a:t>
            </a:r>
          </a:p>
          <a:p>
            <a:pPr lvl="1"/>
            <a:r>
              <a:rPr lang="en-US" dirty="0" smtClean="0"/>
              <a:t>Tally mark how many people that corresponds with the dollar amount (on worksheet)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 of </a:t>
            </a:r>
            <a:r>
              <a:rPr lang="en-US" u="sng" dirty="0" smtClean="0"/>
              <a:t>complimentary</a:t>
            </a:r>
            <a:r>
              <a:rPr lang="en-US" dirty="0" smtClean="0"/>
              <a:t> goods</a:t>
            </a:r>
          </a:p>
          <a:p>
            <a:r>
              <a:rPr lang="en-US" dirty="0" smtClean="0"/>
              <a:t>If the price of donuts go up, </a:t>
            </a:r>
            <a:r>
              <a:rPr lang="en-US" dirty="0" smtClean="0"/>
              <a:t>demand for </a:t>
            </a:r>
            <a:r>
              <a:rPr lang="en-US" dirty="0" smtClean="0"/>
              <a:t>coffee goes down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sz="8000" dirty="0" smtClean="0"/>
              <a:t>     	   P  = Q</a:t>
            </a:r>
            <a:endParaRPr lang="en-US" sz="8000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5137"/>
            <a:ext cx="2793696" cy="206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68" y="5157352"/>
            <a:ext cx="7445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 rot="10800000">
            <a:off x="3733800" y="3657600"/>
            <a:ext cx="550863" cy="19812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424529" y="3925137"/>
            <a:ext cx="609600" cy="18004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79601"/>
            <a:ext cx="16335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3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72" y="1576803"/>
            <a:ext cx="8229600" cy="4709160"/>
          </a:xfrm>
        </p:spPr>
        <p:txBody>
          <a:bodyPr/>
          <a:lstStyle/>
          <a:p>
            <a:r>
              <a:rPr lang="en-US" dirty="0" smtClean="0"/>
              <a:t>Price of </a:t>
            </a:r>
            <a:r>
              <a:rPr lang="en-US" u="sng" dirty="0" smtClean="0"/>
              <a:t>complimentary</a:t>
            </a:r>
            <a:r>
              <a:rPr lang="en-US" dirty="0" smtClean="0"/>
              <a:t> goods:</a:t>
            </a:r>
          </a:p>
          <a:p>
            <a:r>
              <a:rPr lang="en-US" dirty="0"/>
              <a:t>If the price of donuts go </a:t>
            </a:r>
            <a:r>
              <a:rPr lang="en-US" dirty="0" smtClean="0"/>
              <a:t>down, </a:t>
            </a:r>
            <a:r>
              <a:rPr lang="en-US" dirty="0" smtClean="0"/>
              <a:t>demand for </a:t>
            </a:r>
            <a:r>
              <a:rPr lang="en-US" dirty="0"/>
              <a:t>coffee goes </a:t>
            </a:r>
            <a:r>
              <a:rPr lang="en-US" dirty="0" smtClean="0"/>
              <a:t>up</a:t>
            </a: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sz="8000" dirty="0" smtClean="0"/>
              <a:t>     	   P  = Q</a:t>
            </a:r>
            <a:endParaRPr lang="en-US" sz="8000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31383"/>
            <a:ext cx="3048000" cy="22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857298" y="3831576"/>
            <a:ext cx="609600" cy="18004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68" y="5110738"/>
            <a:ext cx="7445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0800000">
            <a:off x="6408374" y="3637778"/>
            <a:ext cx="550863" cy="19812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79601"/>
            <a:ext cx="16335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9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Brad Pitt starts wearing only Ray-Bans. Graph the </a:t>
            </a:r>
            <a:r>
              <a:rPr lang="en-US" dirty="0" smtClean="0"/>
              <a:t>demand for </a:t>
            </a:r>
            <a:r>
              <a:rPr lang="en-US" dirty="0" smtClean="0"/>
              <a:t>Ray-Bans.</a:t>
            </a:r>
          </a:p>
          <a:p>
            <a:endParaRPr lang="en-US" dirty="0"/>
          </a:p>
          <a:p>
            <a:r>
              <a:rPr lang="en-US" dirty="0" smtClean="0"/>
              <a:t>Swimming pool cleaning service prices go up by 200%. Graph the </a:t>
            </a:r>
            <a:r>
              <a:rPr lang="en-US" dirty="0" smtClean="0"/>
              <a:t>demand of swimming </a:t>
            </a:r>
            <a:r>
              <a:rPr lang="en-US" dirty="0" smtClean="0"/>
              <a:t>pool services.</a:t>
            </a:r>
          </a:p>
          <a:p>
            <a:endParaRPr lang="en-US" dirty="0"/>
          </a:p>
          <a:p>
            <a:r>
              <a:rPr lang="en-US" dirty="0" smtClean="0"/>
              <a:t>Pizza prices drop here at school, what happens to the salad bar? Graph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Quantity Demanded </a:t>
            </a:r>
          </a:p>
          <a:p>
            <a:pPr marL="585216" lvl="1" indent="0">
              <a:buNone/>
            </a:pPr>
            <a:r>
              <a:rPr lang="en-US" dirty="0" smtClean="0"/>
              <a:t>   VS</a:t>
            </a:r>
          </a:p>
          <a:p>
            <a:r>
              <a:rPr lang="en-US" dirty="0" smtClean="0"/>
              <a:t>Change in Demand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8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Movement </a:t>
            </a:r>
            <a:r>
              <a:rPr lang="en-US" b="1" dirty="0" smtClean="0"/>
              <a:t>along </a:t>
            </a:r>
            <a:r>
              <a:rPr lang="en-US" dirty="0" smtClean="0"/>
              <a:t>a demand curve is a change in </a:t>
            </a:r>
            <a:r>
              <a:rPr lang="en-US" u="sng" dirty="0" smtClean="0"/>
              <a:t>quantity demanded</a:t>
            </a:r>
          </a:p>
          <a:p>
            <a:pPr lvl="1"/>
            <a:r>
              <a:rPr lang="en-US" dirty="0" smtClean="0"/>
              <a:t>If price goes down, the quantity demanded will go up</a:t>
            </a:r>
          </a:p>
          <a:p>
            <a:pPr lvl="1"/>
            <a:r>
              <a:rPr lang="en-US" dirty="0" smtClean="0"/>
              <a:t>Price only changes quantity demanded</a:t>
            </a:r>
          </a:p>
          <a:p>
            <a:r>
              <a:rPr lang="en-US" b="1" dirty="0" smtClean="0"/>
              <a:t>Shifts</a:t>
            </a:r>
            <a:r>
              <a:rPr lang="en-US" dirty="0" smtClean="0"/>
              <a:t> in a demand curve is a change in </a:t>
            </a:r>
            <a:r>
              <a:rPr lang="en-US" u="sng" dirty="0" smtClean="0"/>
              <a:t>demand</a:t>
            </a:r>
          </a:p>
          <a:p>
            <a:pPr lvl="1"/>
            <a:r>
              <a:rPr lang="en-US" dirty="0" smtClean="0"/>
              <a:t>Price stays the same, people just bought more…but why?</a:t>
            </a:r>
          </a:p>
          <a:p>
            <a:pPr lvl="2"/>
            <a:r>
              <a:rPr lang="en-US" dirty="0" smtClean="0"/>
              <a:t>TIMER</a:t>
            </a:r>
          </a:p>
          <a:p>
            <a:pPr lvl="2"/>
            <a:r>
              <a:rPr lang="en-US" dirty="0" smtClean="0"/>
              <a:t>5 shifters only change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/>
          </a:bodyPr>
          <a:lstStyle/>
          <a:p>
            <a:r>
              <a:rPr lang="en-US" b="1" dirty="0" smtClean="0"/>
              <a:t>Label everything</a:t>
            </a:r>
          </a:p>
          <a:p>
            <a:r>
              <a:rPr lang="en-US" dirty="0" smtClean="0"/>
              <a:t>1) Weather forecasters say that a coming holiday weekend will be sunny. Stores see increased sales for sunglasses, sunblock, and beach chairs. </a:t>
            </a:r>
          </a:p>
          <a:p>
            <a:r>
              <a:rPr lang="en-US" dirty="0" smtClean="0"/>
              <a:t>2) </a:t>
            </a:r>
            <a:r>
              <a:rPr lang="en-US" dirty="0" smtClean="0"/>
              <a:t>The </a:t>
            </a:r>
            <a:r>
              <a:rPr lang="en-US" dirty="0" smtClean="0"/>
              <a:t>government issues tax rebate checks to taxpayers, hoping they will increase spending, stimulating the economy. Sales of cars, electronics, and clothing go up.</a:t>
            </a:r>
          </a:p>
          <a:p>
            <a:r>
              <a:rPr lang="en-US" dirty="0" smtClean="0"/>
              <a:t>3) When a coffee shop cuts the price of bagels, people want to buy more bagels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6553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4) Online prices for contacts increase.</a:t>
            </a:r>
          </a:p>
          <a:p>
            <a:r>
              <a:rPr lang="en-US" dirty="0" smtClean="0"/>
              <a:t>5) The price for bananas has decreased, now King </a:t>
            </a:r>
            <a:r>
              <a:rPr lang="en-US" dirty="0" err="1" smtClean="0"/>
              <a:t>Soopers</a:t>
            </a:r>
            <a:r>
              <a:rPr lang="en-US" dirty="0" smtClean="0"/>
              <a:t> has too many strawberries</a:t>
            </a:r>
          </a:p>
          <a:p>
            <a:r>
              <a:rPr lang="en-US" dirty="0" smtClean="0"/>
              <a:t>6) The price of iPhones have gone up, Samsung Galaxies are seeing huge sale increases.</a:t>
            </a:r>
          </a:p>
          <a:p>
            <a:r>
              <a:rPr lang="en-US" dirty="0" smtClean="0"/>
              <a:t>7) the Detroit Red Wings are eliminated from the playoffs. Attendance for the weekend’s Detroit Tiger game go up.</a:t>
            </a:r>
          </a:p>
          <a:p>
            <a:r>
              <a:rPr lang="en-US" dirty="0" smtClean="0"/>
              <a:t>8) Due to a frost in Georgia, the prices of peaches goes up.</a:t>
            </a:r>
          </a:p>
          <a:p>
            <a:r>
              <a:rPr lang="en-US" dirty="0" smtClean="0"/>
              <a:t>9) You </a:t>
            </a:r>
            <a:r>
              <a:rPr lang="en-US" dirty="0"/>
              <a:t>got a raise and are making more than minimum wage now! What happens to your eating out habits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10)</a:t>
            </a:r>
            <a:r>
              <a:rPr lang="en-US" dirty="0"/>
              <a:t> The Colorado Front Range has seen over 100,000 people move in since 2014. What happens to the demand of goods in Colorado?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up with your own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up with a product you might be interested in researching – be specific</a:t>
            </a:r>
          </a:p>
          <a:p>
            <a:r>
              <a:rPr lang="en-US" dirty="0" smtClean="0"/>
              <a:t>Graph 3 decreases in demand and 3 increases in demand using TIMER</a:t>
            </a:r>
          </a:p>
          <a:p>
            <a:pPr lvl="1"/>
            <a:r>
              <a:rPr lang="en-US" dirty="0" smtClean="0"/>
              <a:t>Describe what is happening for each shift – you are coming up with the market scenario</a:t>
            </a:r>
          </a:p>
          <a:p>
            <a:pPr lvl="1"/>
            <a:endParaRPr lang="en-US" dirty="0"/>
          </a:p>
          <a:p>
            <a:r>
              <a:rPr lang="en-US" dirty="0" smtClean="0"/>
              <a:t>Bonus: add a graph and scenario for your product that demonstrates a slide on the demand curve</a:t>
            </a:r>
          </a:p>
        </p:txBody>
      </p:sp>
    </p:spTree>
    <p:extLst>
      <p:ext uri="{BB962C8B-B14F-4D97-AF65-F5344CB8AC3E}">
        <p14:creationId xmlns:p14="http://schemas.microsoft.com/office/powerpoint/2010/main" val="326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and your partner should graph your data</a:t>
            </a:r>
          </a:p>
          <a:p>
            <a:pPr lvl="1"/>
            <a:r>
              <a:rPr lang="en-US" dirty="0" smtClean="0"/>
              <a:t>X – Axis: Quantity Demanded</a:t>
            </a:r>
          </a:p>
          <a:p>
            <a:pPr lvl="1"/>
            <a:r>
              <a:rPr lang="en-US" dirty="0" smtClean="0"/>
              <a:t>Y – Axis: Price</a:t>
            </a:r>
          </a:p>
          <a:p>
            <a:r>
              <a:rPr lang="en-US" dirty="0" smtClean="0"/>
              <a:t>Create a line of best fit through your data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quantity of a good or service that buyers are </a:t>
            </a:r>
            <a:r>
              <a:rPr lang="en-US" b="1" i="1" dirty="0" smtClean="0"/>
              <a:t>willing</a:t>
            </a:r>
            <a:r>
              <a:rPr lang="en-US" dirty="0" smtClean="0"/>
              <a:t> and </a:t>
            </a:r>
            <a:r>
              <a:rPr lang="en-US" b="1" i="1" dirty="0" smtClean="0"/>
              <a:t>able</a:t>
            </a:r>
            <a:r>
              <a:rPr lang="en-US" dirty="0" smtClean="0"/>
              <a:t> to buy at all possible prices during a period of time</a:t>
            </a:r>
          </a:p>
          <a:p>
            <a:endParaRPr lang="en-US" dirty="0"/>
          </a:p>
          <a:p>
            <a:r>
              <a:rPr lang="en-US" dirty="0" smtClean="0"/>
              <a:t>The Law of Demand:</a:t>
            </a:r>
          </a:p>
          <a:p>
            <a:pPr lvl="1"/>
            <a:r>
              <a:rPr lang="en-US" dirty="0" smtClean="0"/>
              <a:t>As the price of a good or service rises (or falls), the quantity that people are willing and able to buy during a certain period of time falls (or rises)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Ceteris paribus</a:t>
            </a:r>
          </a:p>
          <a:p>
            <a:pPr lvl="1"/>
            <a:r>
              <a:rPr lang="en-US" dirty="0" smtClean="0"/>
              <a:t>All things being equal</a:t>
            </a:r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r>
              <a:rPr lang="en-US" dirty="0" smtClean="0"/>
              <a:t>IF				THEN, </a:t>
            </a:r>
          </a:p>
          <a:p>
            <a:pPr marL="585216" lvl="1" indent="0">
              <a:buNone/>
            </a:pPr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r>
              <a:rPr lang="en-US" sz="3600" dirty="0" smtClean="0"/>
              <a:t>	Price </a:t>
            </a:r>
            <a:r>
              <a:rPr lang="en-US" sz="3600" dirty="0"/>
              <a:t> </a:t>
            </a:r>
            <a:r>
              <a:rPr lang="en-US" sz="3600" dirty="0" smtClean="0"/>
              <a:t>   :  Quantity demanded</a:t>
            </a:r>
          </a:p>
          <a:p>
            <a:pPr marL="585216" lvl="1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71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7543800" y="4691715"/>
            <a:ext cx="609600" cy="18004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2465308" y="4849781"/>
            <a:ext cx="550863" cy="141222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Ceteris paribus</a:t>
            </a:r>
          </a:p>
          <a:p>
            <a:pPr lvl="1"/>
            <a:r>
              <a:rPr lang="en-US" dirty="0" smtClean="0"/>
              <a:t>All things being equal</a:t>
            </a:r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r>
              <a:rPr lang="en-US" dirty="0" smtClean="0"/>
              <a:t>IF				THEN, </a:t>
            </a:r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pPr marL="585216" lvl="1" indent="0">
              <a:buNone/>
            </a:pPr>
            <a:r>
              <a:rPr lang="en-US" sz="3600" dirty="0" smtClean="0"/>
              <a:t>	Price </a:t>
            </a:r>
            <a:r>
              <a:rPr lang="en-US" sz="3600" dirty="0"/>
              <a:t> </a:t>
            </a:r>
            <a:r>
              <a:rPr lang="en-US" sz="3600" dirty="0" smtClean="0"/>
              <a:t>   :  Quantity demanded</a:t>
            </a:r>
          </a:p>
          <a:p>
            <a:pPr marL="585216" lvl="1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71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330107">
            <a:off x="262747" y="2519539"/>
            <a:ext cx="8448283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Inverse Relationship</a:t>
            </a:r>
            <a:endParaRPr lang="en-US" sz="6600" b="1" dirty="0"/>
          </a:p>
        </p:txBody>
      </p:sp>
      <p:sp>
        <p:nvSpPr>
          <p:cNvPr id="9" name="Down Arrow 8"/>
          <p:cNvSpPr/>
          <p:nvPr/>
        </p:nvSpPr>
        <p:spPr>
          <a:xfrm rot="10800000">
            <a:off x="7654024" y="4849781"/>
            <a:ext cx="550863" cy="141222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514600" y="4772256"/>
            <a:ext cx="609600" cy="18004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Consumer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1" y="1295400"/>
            <a:ext cx="8630789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Shifts of demand curve</a:t>
            </a:r>
          </a:p>
          <a:p>
            <a:r>
              <a:rPr lang="en-US" sz="4400" dirty="0" smtClean="0"/>
              <a:t>T: taste</a:t>
            </a:r>
          </a:p>
          <a:p>
            <a:r>
              <a:rPr lang="en-US" sz="4400" dirty="0" smtClean="0"/>
              <a:t>I: income</a:t>
            </a:r>
          </a:p>
          <a:p>
            <a:r>
              <a:rPr lang="en-US" sz="4400" dirty="0" smtClean="0"/>
              <a:t>M: market size</a:t>
            </a:r>
          </a:p>
          <a:p>
            <a:r>
              <a:rPr lang="en-US" sz="4400" dirty="0" smtClean="0"/>
              <a:t>E: Expectations</a:t>
            </a:r>
          </a:p>
          <a:p>
            <a:r>
              <a:rPr lang="en-US" sz="4400" dirty="0" smtClean="0"/>
              <a:t>R: Related goods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81" y="1828800"/>
            <a:ext cx="2991972" cy="224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419600"/>
            <a:ext cx="3000375" cy="22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3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preference</a:t>
            </a:r>
          </a:p>
          <a:p>
            <a:r>
              <a:rPr lang="en-US" dirty="0" smtClean="0"/>
              <a:t>What happens if you enjoy coffee more than you did before?</a:t>
            </a:r>
          </a:p>
          <a:p>
            <a:r>
              <a:rPr lang="en-US" dirty="0" smtClean="0"/>
              <a:t>A positive change</a:t>
            </a:r>
          </a:p>
          <a:p>
            <a:pPr marL="137160" indent="0">
              <a:buNone/>
            </a:pPr>
            <a:r>
              <a:rPr lang="en-US" dirty="0" smtClean="0"/>
              <a:t>in preference, increases </a:t>
            </a:r>
          </a:p>
          <a:p>
            <a:pPr marL="137160" indent="0">
              <a:buNone/>
            </a:pPr>
            <a:r>
              <a:rPr lang="en-US" dirty="0" smtClean="0"/>
              <a:t>the quantity demanded</a:t>
            </a:r>
          </a:p>
          <a:p>
            <a:pPr marL="137160" indent="0">
              <a:buNone/>
            </a:pPr>
            <a:r>
              <a:rPr lang="en-US" dirty="0" smtClean="0"/>
              <a:t>for that product</a:t>
            </a:r>
          </a:p>
          <a:p>
            <a:pPr lvl="1"/>
            <a:r>
              <a:rPr lang="en-US" dirty="0" smtClean="0"/>
              <a:t>Shift to the right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38333" r="66383" b="22708"/>
          <a:stretch/>
        </p:blipFill>
        <p:spPr bwMode="auto">
          <a:xfrm>
            <a:off x="4800600" y="2640724"/>
            <a:ext cx="4038600" cy="399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6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308</TotalTime>
  <Words>1074</Words>
  <Application>Microsoft Office PowerPoint</Application>
  <PresentationFormat>On-screen Show (4:3)</PresentationFormat>
  <Paragraphs>178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demand</vt:lpstr>
      <vt:lpstr>T-shirt Company</vt:lpstr>
      <vt:lpstr>Part II</vt:lpstr>
      <vt:lpstr>Demand</vt:lpstr>
      <vt:lpstr>Law of Demand</vt:lpstr>
      <vt:lpstr>Law of Demand</vt:lpstr>
      <vt:lpstr>Role of Consumer</vt:lpstr>
      <vt:lpstr>Factors of demand</vt:lpstr>
      <vt:lpstr>Taste</vt:lpstr>
      <vt:lpstr>Taste </vt:lpstr>
      <vt:lpstr>Income </vt:lpstr>
      <vt:lpstr>Income </vt:lpstr>
      <vt:lpstr>Normal Vs Inferior Goods</vt:lpstr>
      <vt:lpstr>Neutral Goods</vt:lpstr>
      <vt:lpstr>Market Size</vt:lpstr>
      <vt:lpstr>Expectations</vt:lpstr>
      <vt:lpstr>Related goods</vt:lpstr>
      <vt:lpstr>Related Goods</vt:lpstr>
      <vt:lpstr>Related Goods</vt:lpstr>
      <vt:lpstr>Related goods</vt:lpstr>
      <vt:lpstr>Related goods</vt:lpstr>
      <vt:lpstr>Graph it!</vt:lpstr>
      <vt:lpstr>Changes in Demand</vt:lpstr>
      <vt:lpstr>Change in Demand</vt:lpstr>
      <vt:lpstr>Graph it!</vt:lpstr>
      <vt:lpstr>PowerPoint Presentation</vt:lpstr>
      <vt:lpstr>Come up with your own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User</cp:lastModifiedBy>
  <cp:revision>68</cp:revision>
  <dcterms:created xsi:type="dcterms:W3CDTF">2016-10-05T02:23:36Z</dcterms:created>
  <dcterms:modified xsi:type="dcterms:W3CDTF">2017-03-02T15:41:41Z</dcterms:modified>
</cp:coreProperties>
</file>