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0505-B2A8-42FF-8111-7D06428B449C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864E-BE3D-4D79-9DA0-352AB3FB4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6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0505-B2A8-42FF-8111-7D06428B449C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864E-BE3D-4D79-9DA0-352AB3FB4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0505-B2A8-42FF-8111-7D06428B449C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864E-BE3D-4D79-9DA0-352AB3FB441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19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0505-B2A8-42FF-8111-7D06428B449C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864E-BE3D-4D79-9DA0-352AB3FB4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2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0505-B2A8-42FF-8111-7D06428B449C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864E-BE3D-4D79-9DA0-352AB3FB441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4788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0505-B2A8-42FF-8111-7D06428B449C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864E-BE3D-4D79-9DA0-352AB3FB4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11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0505-B2A8-42FF-8111-7D06428B449C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864E-BE3D-4D79-9DA0-352AB3FB4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69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0505-B2A8-42FF-8111-7D06428B449C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864E-BE3D-4D79-9DA0-352AB3FB4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9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0505-B2A8-42FF-8111-7D06428B449C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864E-BE3D-4D79-9DA0-352AB3FB4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0505-B2A8-42FF-8111-7D06428B449C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864E-BE3D-4D79-9DA0-352AB3FB4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7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0505-B2A8-42FF-8111-7D06428B449C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864E-BE3D-4D79-9DA0-352AB3FB4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0505-B2A8-42FF-8111-7D06428B449C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864E-BE3D-4D79-9DA0-352AB3FB4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0505-B2A8-42FF-8111-7D06428B449C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864E-BE3D-4D79-9DA0-352AB3FB4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4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0505-B2A8-42FF-8111-7D06428B449C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864E-BE3D-4D79-9DA0-352AB3FB4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6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0505-B2A8-42FF-8111-7D06428B449C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864E-BE3D-4D79-9DA0-352AB3FB4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4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0505-B2A8-42FF-8111-7D06428B449C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864E-BE3D-4D79-9DA0-352AB3FB4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4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00505-B2A8-42FF-8111-7D06428B449C}" type="datetimeFigureOut">
              <a:rPr lang="en-US" smtClean="0"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AE864E-BE3D-4D79-9DA0-352AB3FB4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685" y="2217624"/>
            <a:ext cx="6285211" cy="2540187"/>
          </a:xfrm>
        </p:spPr>
        <p:txBody>
          <a:bodyPr/>
          <a:lstStyle/>
          <a:p>
            <a:pPr algn="l"/>
            <a:r>
              <a:rPr lang="en-US" dirty="0"/>
              <a:t>Why do drug dealers still live with their moms?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390" y="640639"/>
            <a:ext cx="3846909" cy="56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9140"/>
          </a:xfrm>
        </p:spPr>
        <p:txBody>
          <a:bodyPr/>
          <a:lstStyle/>
          <a:p>
            <a:r>
              <a:rPr lang="en-US" dirty="0"/>
              <a:t>What is Economics and why study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Economics:</a:t>
            </a:r>
          </a:p>
          <a:p>
            <a:pPr lvl="1"/>
            <a:r>
              <a:rPr lang="en-US" sz="2400" dirty="0"/>
              <a:t>The study and practice of </a:t>
            </a:r>
            <a:r>
              <a:rPr lang="en-US" sz="2400" b="1" dirty="0"/>
              <a:t>making choices</a:t>
            </a:r>
            <a:r>
              <a:rPr lang="en-US" sz="2400" dirty="0"/>
              <a:t>, in a world of limited resources (scarcity)</a:t>
            </a:r>
          </a:p>
          <a:p>
            <a:pPr lvl="1"/>
            <a:endParaRPr lang="en-US" sz="2400" dirty="0"/>
          </a:p>
          <a:p>
            <a:r>
              <a:rPr lang="en-US" sz="2400" dirty="0"/>
              <a:t>We cannot escape the reality of scarcity</a:t>
            </a:r>
          </a:p>
          <a:p>
            <a:pPr lvl="1"/>
            <a:r>
              <a:rPr lang="en-US" sz="2400" dirty="0"/>
              <a:t>Have to be informed to make better choices</a:t>
            </a:r>
          </a:p>
          <a:p>
            <a:pPr lvl="1"/>
            <a:r>
              <a:rPr lang="en-US" sz="2400" dirty="0"/>
              <a:t>Make choices for yourself and others</a:t>
            </a:r>
          </a:p>
        </p:txBody>
      </p:sp>
    </p:spTree>
    <p:extLst>
      <p:ext uri="{BB962C8B-B14F-4D97-AF65-F5344CB8AC3E}">
        <p14:creationId xmlns:p14="http://schemas.microsoft.com/office/powerpoint/2010/main" val="251165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 Trilogy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1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Economic Trilogy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1120140" y="1610360"/>
            <a:ext cx="8686800" cy="44475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94860" y="2478752"/>
            <a:ext cx="173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Scarcity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8860" y="515677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Choice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9520" y="5156774"/>
            <a:ext cx="1874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419779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720"/>
          </a:xfrm>
        </p:spPr>
        <p:txBody>
          <a:bodyPr>
            <a:normAutofit/>
          </a:bodyPr>
          <a:lstStyle/>
          <a:p>
            <a:r>
              <a:rPr lang="en-US" sz="4000" dirty="0"/>
              <a:t> Scarcity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7689"/>
            <a:ext cx="8489526" cy="3880773"/>
          </a:xfrm>
        </p:spPr>
        <p:txBody>
          <a:bodyPr>
            <a:normAutofit/>
          </a:bodyPr>
          <a:lstStyle/>
          <a:p>
            <a:r>
              <a:rPr lang="en-US" sz="2400" dirty="0"/>
              <a:t>Fundamental economic problem</a:t>
            </a:r>
          </a:p>
          <a:p>
            <a:r>
              <a:rPr lang="en-US" sz="2400" dirty="0"/>
              <a:t>Unlimited wants of people, and limited resources</a:t>
            </a:r>
          </a:p>
          <a:p>
            <a:r>
              <a:rPr lang="en-US" sz="2400" dirty="0"/>
              <a:t>Essentially, all resources are scarce</a:t>
            </a:r>
          </a:p>
          <a:p>
            <a:pPr lvl="1"/>
            <a:r>
              <a:rPr lang="en-US" sz="2400" dirty="0"/>
              <a:t>A resource is considered scarce if it has</a:t>
            </a:r>
            <a:r>
              <a:rPr lang="en-US" sz="2400" b="1" dirty="0"/>
              <a:t> two or more </a:t>
            </a:r>
            <a:r>
              <a:rPr lang="en-US" sz="2400" dirty="0"/>
              <a:t>alternative uses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66" y="3782826"/>
            <a:ext cx="1020156" cy="2871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" y="4701831"/>
            <a:ext cx="4191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4276916"/>
            <a:ext cx="3360420" cy="224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0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0580"/>
          </a:xfrm>
        </p:spPr>
        <p:txBody>
          <a:bodyPr/>
          <a:lstStyle/>
          <a:p>
            <a:r>
              <a:rPr lang="en-US" dirty="0"/>
              <a:t>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Economic decision making</a:t>
            </a:r>
          </a:p>
          <a:p>
            <a:r>
              <a:rPr lang="en-US" sz="2400" dirty="0"/>
              <a:t>Scarcity implies choice</a:t>
            </a:r>
          </a:p>
          <a:p>
            <a:pPr lvl="1"/>
            <a:r>
              <a:rPr lang="en-US" sz="2400" dirty="0"/>
              <a:t>Picking alternative uses</a:t>
            </a:r>
          </a:p>
          <a:p>
            <a:pPr lvl="1"/>
            <a:r>
              <a:rPr lang="en-US" sz="2400" dirty="0"/>
              <a:t>Determining best options</a:t>
            </a:r>
          </a:p>
          <a:p>
            <a:r>
              <a:rPr lang="en-US" sz="2400" dirty="0"/>
              <a:t>Economics is the science of choice</a:t>
            </a:r>
          </a:p>
          <a:p>
            <a:endParaRPr lang="en-US" sz="2400" dirty="0"/>
          </a:p>
          <a:p>
            <a:r>
              <a:rPr lang="en-US" sz="2400" dirty="0"/>
              <a:t>Choice leads to…..</a:t>
            </a:r>
          </a:p>
        </p:txBody>
      </p:sp>
    </p:spTree>
    <p:extLst>
      <p:ext uri="{BB962C8B-B14F-4D97-AF65-F5344CB8AC3E}">
        <p14:creationId xmlns:p14="http://schemas.microsoft.com/office/powerpoint/2010/main" val="225371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202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Price ≠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1600"/>
            <a:ext cx="10249746" cy="5074920"/>
          </a:xfrm>
        </p:spPr>
        <p:txBody>
          <a:bodyPr>
            <a:noAutofit/>
          </a:bodyPr>
          <a:lstStyle/>
          <a:p>
            <a:r>
              <a:rPr lang="en-US" sz="2200" dirty="0"/>
              <a:t>Price is something you can pay, Cost is a decision factor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Cost is a </a:t>
            </a:r>
            <a:r>
              <a:rPr lang="en-US" sz="2200" b="1" u="sng" dirty="0"/>
              <a:t>Trade Off</a:t>
            </a:r>
          </a:p>
          <a:p>
            <a:pPr lvl="1"/>
            <a:r>
              <a:rPr lang="en-US" sz="2200" dirty="0"/>
              <a:t>You give something up every time you choose</a:t>
            </a:r>
          </a:p>
          <a:p>
            <a:pPr lvl="1"/>
            <a:r>
              <a:rPr lang="en-US" sz="2200" dirty="0"/>
              <a:t>Explicit costs: out of pocket expenses</a:t>
            </a:r>
          </a:p>
          <a:p>
            <a:pPr lvl="1"/>
            <a:r>
              <a:rPr lang="en-US" sz="2200" dirty="0"/>
              <a:t>Implicit costs: value of resources that could have been used elsewhere</a:t>
            </a:r>
          </a:p>
          <a:p>
            <a:r>
              <a:rPr lang="en-US" sz="2200" dirty="0"/>
              <a:t>The next best alternative not chosen (given up) is called the </a:t>
            </a:r>
            <a:r>
              <a:rPr lang="en-US" sz="2200" b="1" u="sng" dirty="0"/>
              <a:t>Opportunity Cost</a:t>
            </a:r>
          </a:p>
          <a:p>
            <a:pPr lvl="1"/>
            <a:r>
              <a:rPr lang="en-US" sz="2200" dirty="0"/>
              <a:t>Opportunity cost is the same as an opportunity lost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200" dirty="0"/>
              <a:t>When you choose, you refuse!</a:t>
            </a:r>
          </a:p>
        </p:txBody>
      </p:sp>
    </p:spTree>
    <p:extLst>
      <p:ext uri="{BB962C8B-B14F-4D97-AF65-F5344CB8AC3E}">
        <p14:creationId xmlns:p14="http://schemas.microsoft.com/office/powerpoint/2010/main" val="2773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973" y="112105"/>
            <a:ext cx="9896807" cy="6585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922" y="41656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/>
              <a:t>Economic Dating Game</a:t>
            </a:r>
          </a:p>
        </p:txBody>
      </p:sp>
    </p:spTree>
    <p:extLst>
      <p:ext uri="{BB962C8B-B14F-4D97-AF65-F5344CB8AC3E}">
        <p14:creationId xmlns:p14="http://schemas.microsoft.com/office/powerpoint/2010/main" val="330809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 Dating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3020"/>
            <a:ext cx="9221046" cy="5280659"/>
          </a:xfrm>
        </p:spPr>
        <p:txBody>
          <a:bodyPr>
            <a:normAutofit/>
          </a:bodyPr>
          <a:lstStyle/>
          <a:p>
            <a:r>
              <a:rPr lang="en-US" sz="2800" dirty="0"/>
              <a:t>Answer the following questions about the dating game: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1. Who was your top score and why?</a:t>
            </a:r>
          </a:p>
          <a:p>
            <a:endParaRPr lang="en-US" sz="2800" dirty="0"/>
          </a:p>
          <a:p>
            <a:r>
              <a:rPr lang="en-US" sz="2800" dirty="0"/>
              <a:t>2. Who did you end up with and why? (use an ESL word!! Scarcity, opportunity cost, incentive, etc.)</a:t>
            </a:r>
          </a:p>
          <a:p>
            <a:endParaRPr lang="en-US" sz="2800" dirty="0"/>
          </a:p>
          <a:p>
            <a:r>
              <a:rPr lang="en-US" sz="2800" dirty="0"/>
              <a:t>3. Explain how </a:t>
            </a:r>
            <a:r>
              <a:rPr lang="en-US" sz="2800" u="sng" dirty="0"/>
              <a:t>scarcity, trade offs, incentives</a:t>
            </a:r>
            <a:r>
              <a:rPr lang="en-US" sz="2800" b="1" u="sng" dirty="0"/>
              <a:t>, AND</a:t>
            </a:r>
            <a:r>
              <a:rPr lang="en-US" sz="2800" u="sng" dirty="0"/>
              <a:t> opportunity cost </a:t>
            </a:r>
            <a:r>
              <a:rPr lang="en-US" sz="2800" dirty="0"/>
              <a:t>played a factor in the dating game</a:t>
            </a:r>
          </a:p>
        </p:txBody>
      </p:sp>
    </p:spTree>
    <p:extLst>
      <p:ext uri="{BB962C8B-B14F-4D97-AF65-F5344CB8AC3E}">
        <p14:creationId xmlns:p14="http://schemas.microsoft.com/office/powerpoint/2010/main" val="316108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95300"/>
            <a:ext cx="8596668" cy="132080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440181"/>
            <a:ext cx="8596668" cy="4601182"/>
          </a:xfrm>
        </p:spPr>
        <p:txBody>
          <a:bodyPr/>
          <a:lstStyle/>
          <a:p>
            <a:r>
              <a:rPr lang="en-US" sz="2400" dirty="0" err="1"/>
              <a:t>Sidhir</a:t>
            </a:r>
            <a:r>
              <a:rPr lang="en-US" sz="2400" dirty="0"/>
              <a:t> </a:t>
            </a:r>
            <a:r>
              <a:rPr lang="en-US" sz="2400" dirty="0" err="1"/>
              <a:t>Venkatesh</a:t>
            </a:r>
            <a:endParaRPr lang="en-US" sz="2400" dirty="0"/>
          </a:p>
          <a:p>
            <a:pPr lvl="1"/>
            <a:r>
              <a:rPr lang="en-US" sz="2000" dirty="0"/>
              <a:t>B.A in Mathematics from UC San Diego</a:t>
            </a:r>
          </a:p>
          <a:p>
            <a:pPr lvl="1"/>
            <a:r>
              <a:rPr lang="en-US" sz="2000" dirty="0"/>
              <a:t>PhD in Sociology from University of Chicago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Black Disciples Gang of Chicago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200" r="17400"/>
          <a:stretch/>
        </p:blipFill>
        <p:spPr>
          <a:xfrm>
            <a:off x="7589520" y="695960"/>
            <a:ext cx="3716014" cy="56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6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520" y="454191"/>
            <a:ext cx="8596668" cy="67056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Findings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131" y="1577338"/>
            <a:ext cx="5101741" cy="4464023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>
          <a:xfrm>
            <a:off x="784393" y="4616420"/>
            <a:ext cx="4232600" cy="173355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Foot Soldiers</a:t>
            </a:r>
          </a:p>
        </p:txBody>
      </p:sp>
      <p:sp>
        <p:nvSpPr>
          <p:cNvPr id="9" name="Trapezoid 8"/>
          <p:cNvSpPr/>
          <p:nvPr/>
        </p:nvSpPr>
        <p:spPr>
          <a:xfrm>
            <a:off x="1384384" y="3306581"/>
            <a:ext cx="3032621" cy="118491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Officers</a:t>
            </a:r>
          </a:p>
        </p:txBody>
      </p:sp>
      <p:sp>
        <p:nvSpPr>
          <p:cNvPr id="10" name="Trapezoid 9"/>
          <p:cNvSpPr/>
          <p:nvPr/>
        </p:nvSpPr>
        <p:spPr>
          <a:xfrm>
            <a:off x="1718925" y="2078657"/>
            <a:ext cx="2363538" cy="110299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 Leadership</a:t>
            </a:r>
          </a:p>
        </p:txBody>
      </p:sp>
      <p:sp>
        <p:nvSpPr>
          <p:cNvPr id="11" name="Trapezoid 10"/>
          <p:cNvSpPr/>
          <p:nvPr/>
        </p:nvSpPr>
        <p:spPr>
          <a:xfrm>
            <a:off x="1999520" y="609600"/>
            <a:ext cx="1802348" cy="13716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Central Leadership</a:t>
            </a:r>
          </a:p>
        </p:txBody>
      </p:sp>
    </p:spTree>
    <p:extLst>
      <p:ext uri="{BB962C8B-B14F-4D97-AF65-F5344CB8AC3E}">
        <p14:creationId xmlns:p14="http://schemas.microsoft.com/office/powerpoint/2010/main" val="219911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3369"/>
            <a:ext cx="8596668" cy="4788851"/>
          </a:xfrm>
        </p:spPr>
        <p:txBody>
          <a:bodyPr/>
          <a:lstStyle/>
          <a:p>
            <a:r>
              <a:rPr lang="en-US" sz="2000" dirty="0"/>
              <a:t>Revenues (income)</a:t>
            </a:r>
          </a:p>
          <a:p>
            <a:pPr lvl="1"/>
            <a:r>
              <a:rPr lang="en-US" sz="2000" dirty="0"/>
              <a:t>Drug sales : $24,800</a:t>
            </a:r>
          </a:p>
          <a:p>
            <a:pPr lvl="1"/>
            <a:r>
              <a:rPr lang="en-US" sz="2000" dirty="0"/>
              <a:t>Dues $5,100</a:t>
            </a:r>
          </a:p>
          <a:p>
            <a:pPr lvl="1"/>
            <a:r>
              <a:rPr lang="en-US" sz="2000" dirty="0"/>
              <a:t>Extortion: $2,100</a:t>
            </a:r>
          </a:p>
          <a:p>
            <a:r>
              <a:rPr lang="en-US" sz="2000" dirty="0"/>
              <a:t>Expenses (costs/monthly)</a:t>
            </a:r>
          </a:p>
          <a:p>
            <a:pPr lvl="1"/>
            <a:r>
              <a:rPr lang="en-US" sz="2000" dirty="0"/>
              <a:t>Wholesale cost of drugs: $5,000</a:t>
            </a:r>
          </a:p>
          <a:p>
            <a:pPr lvl="1"/>
            <a:r>
              <a:rPr lang="en-US" sz="2000" dirty="0"/>
              <a:t>Board of Directors fee: $5,000</a:t>
            </a:r>
          </a:p>
          <a:p>
            <a:pPr lvl="1"/>
            <a:r>
              <a:rPr lang="en-US" sz="2000" dirty="0"/>
              <a:t>Mercenary fighters: $1,300</a:t>
            </a:r>
          </a:p>
          <a:p>
            <a:pPr lvl="1"/>
            <a:r>
              <a:rPr lang="en-US" sz="2000" dirty="0"/>
              <a:t>Weapons: $300</a:t>
            </a:r>
          </a:p>
          <a:p>
            <a:pPr lvl="1"/>
            <a:r>
              <a:rPr lang="en-US" sz="2000" dirty="0"/>
              <a:t>Miscellaneous: $2,400</a:t>
            </a:r>
          </a:p>
          <a:p>
            <a:pPr lvl="1"/>
            <a:r>
              <a:rPr lang="en-US" sz="2000" dirty="0"/>
              <a:t>Total monthly non-wage costs: $14,000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1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6249"/>
            <a:ext cx="8596668" cy="3880773"/>
          </a:xfrm>
        </p:spPr>
        <p:txBody>
          <a:bodyPr>
            <a:noAutofit/>
          </a:bodyPr>
          <a:lstStyle/>
          <a:p>
            <a:r>
              <a:rPr lang="en-US" sz="2200" dirty="0"/>
              <a:t>Wages and Earnings</a:t>
            </a:r>
          </a:p>
          <a:p>
            <a:pPr lvl="1"/>
            <a:r>
              <a:rPr lang="en-US" sz="2200" dirty="0"/>
              <a:t>J.T.s monthly profit: $8,500</a:t>
            </a:r>
          </a:p>
          <a:p>
            <a:pPr lvl="1"/>
            <a:r>
              <a:rPr lang="en-US" sz="2200" dirty="0"/>
              <a:t>3 officers: $2,100 (combined)</a:t>
            </a:r>
          </a:p>
          <a:p>
            <a:pPr lvl="1"/>
            <a:r>
              <a:rPr lang="en-US" sz="2200" dirty="0"/>
              <a:t>Foot Soldiers: $7,400 (combined)</a:t>
            </a:r>
          </a:p>
          <a:p>
            <a:pPr lvl="1"/>
            <a:endParaRPr lang="en-US" sz="2200" dirty="0"/>
          </a:p>
          <a:p>
            <a:r>
              <a:rPr lang="en-US" sz="2200" dirty="0"/>
              <a:t>So…….an office of a successful street gang makes $7 per hour</a:t>
            </a:r>
          </a:p>
          <a:p>
            <a:pPr lvl="1"/>
            <a:r>
              <a:rPr lang="en-US" sz="2200" dirty="0"/>
              <a:t>A foot soldier made $3.30 per hour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Thus…..</a:t>
            </a:r>
          </a:p>
        </p:txBody>
      </p:sp>
    </p:spTree>
    <p:extLst>
      <p:ext uri="{BB962C8B-B14F-4D97-AF65-F5344CB8AC3E}">
        <p14:creationId xmlns:p14="http://schemas.microsoft.com/office/powerpoint/2010/main" val="158456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do drug dealers live with their moms??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45951"/>
          </a:xfrm>
        </p:spPr>
        <p:txBody>
          <a:bodyPr>
            <a:normAutofit/>
          </a:bodyPr>
          <a:lstStyle/>
          <a:p>
            <a:r>
              <a:rPr lang="en-US" sz="2200" dirty="0"/>
              <a:t>At $3.30 per hour they have to!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Why do one of the most dangerous professions with so little money?</a:t>
            </a:r>
          </a:p>
          <a:p>
            <a:endParaRPr lang="en-US" sz="2200" dirty="0"/>
          </a:p>
          <a:p>
            <a:r>
              <a:rPr lang="en-US" sz="2200" dirty="0"/>
              <a:t>What do these people have in common?</a:t>
            </a:r>
          </a:p>
          <a:p>
            <a:pPr lvl="1"/>
            <a:r>
              <a:rPr lang="en-US" sz="2200" dirty="0"/>
              <a:t>Drug dealer</a:t>
            </a:r>
          </a:p>
          <a:p>
            <a:pPr lvl="1"/>
            <a:r>
              <a:rPr lang="en-US" sz="2200" dirty="0"/>
              <a:t>High school quarterback</a:t>
            </a:r>
          </a:p>
          <a:p>
            <a:pPr lvl="1"/>
            <a:r>
              <a:rPr lang="en-US" sz="2200" dirty="0"/>
              <a:t>Young girl heading to Hollywood</a:t>
            </a:r>
          </a:p>
        </p:txBody>
      </p:sp>
    </p:spTree>
    <p:extLst>
      <p:ext uri="{BB962C8B-B14F-4D97-AF65-F5344CB8AC3E}">
        <p14:creationId xmlns:p14="http://schemas.microsoft.com/office/powerpoint/2010/main" val="256979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People respond to incentives!!</a:t>
            </a:r>
          </a:p>
          <a:p>
            <a:endParaRPr lang="en-US" sz="2400" dirty="0"/>
          </a:p>
          <a:p>
            <a:pPr lvl="1"/>
            <a:r>
              <a:rPr lang="en-US" sz="2400" dirty="0"/>
              <a:t>More specifically,</a:t>
            </a:r>
          </a:p>
          <a:p>
            <a:pPr lvl="2"/>
            <a:endParaRPr lang="en-US" sz="2400" dirty="0"/>
          </a:p>
          <a:p>
            <a:pPr lvl="1"/>
            <a:r>
              <a:rPr lang="en-US" sz="2400" dirty="0"/>
              <a:t>People respond in predictable ways to positive and negative incentives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1930400"/>
            <a:ext cx="2922819" cy="30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7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4787900"/>
          </a:xfrm>
        </p:spPr>
        <p:txBody>
          <a:bodyPr numCol="2">
            <a:normAutofit/>
          </a:bodyPr>
          <a:lstStyle/>
          <a:p>
            <a:r>
              <a:rPr lang="en-US" sz="2400" dirty="0"/>
              <a:t>Positive Incentives</a:t>
            </a:r>
          </a:p>
          <a:p>
            <a:pPr lvl="1"/>
            <a:r>
              <a:rPr lang="en-US" sz="2400" dirty="0"/>
              <a:t>Encourage beneficial activities using rewards</a:t>
            </a:r>
          </a:p>
          <a:p>
            <a:pPr lvl="2"/>
            <a:r>
              <a:rPr lang="en-US" sz="2400" dirty="0"/>
              <a:t>If you clean your room…..</a:t>
            </a:r>
          </a:p>
          <a:p>
            <a:pPr lvl="2"/>
            <a:r>
              <a:rPr lang="en-US" sz="2400" dirty="0"/>
              <a:t>If you get good grades……</a:t>
            </a:r>
          </a:p>
          <a:p>
            <a:pPr lvl="2"/>
            <a:r>
              <a:rPr lang="en-US" sz="2400" dirty="0"/>
              <a:t>If you take care of the car….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Negative Incentives</a:t>
            </a:r>
          </a:p>
          <a:p>
            <a:pPr lvl="3"/>
            <a:r>
              <a:rPr lang="en-US" sz="2400" dirty="0"/>
              <a:t>Penalties that motivate you not to make a certain choice</a:t>
            </a:r>
          </a:p>
          <a:p>
            <a:pPr lvl="4"/>
            <a:r>
              <a:rPr lang="en-US" sz="2400" dirty="0"/>
              <a:t>If you break the law…..</a:t>
            </a:r>
          </a:p>
          <a:p>
            <a:pPr lvl="4"/>
            <a:r>
              <a:rPr lang="en-US" sz="2400" dirty="0"/>
              <a:t>If you ditch class……….</a:t>
            </a:r>
          </a:p>
        </p:txBody>
      </p:sp>
    </p:spTree>
    <p:extLst>
      <p:ext uri="{BB962C8B-B14F-4D97-AF65-F5344CB8AC3E}">
        <p14:creationId xmlns:p14="http://schemas.microsoft.com/office/powerpoint/2010/main" val="413915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dirty="0"/>
              <a:t>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96340"/>
            <a:ext cx="9632526" cy="5486399"/>
          </a:xfrm>
        </p:spPr>
        <p:txBody>
          <a:bodyPr>
            <a:normAutofit/>
          </a:bodyPr>
          <a:lstStyle/>
          <a:p>
            <a:r>
              <a:rPr lang="en-US" sz="2000" dirty="0"/>
              <a:t>April 15, 1987</a:t>
            </a:r>
          </a:p>
          <a:p>
            <a:pPr lvl="1"/>
            <a:r>
              <a:rPr lang="en-US" sz="2000" dirty="0"/>
              <a:t>IRS Rule change:</a:t>
            </a:r>
          </a:p>
          <a:p>
            <a:pPr lvl="2"/>
            <a:r>
              <a:rPr lang="en-US" sz="2000" i="1" dirty="0"/>
              <a:t>Instead of merely listing each dependent child, tax filers are required to provide Social Security Numbers</a:t>
            </a:r>
          </a:p>
          <a:p>
            <a:pPr lvl="1"/>
            <a:r>
              <a:rPr lang="en-US" sz="2000" dirty="0"/>
              <a:t>Result</a:t>
            </a:r>
          </a:p>
          <a:p>
            <a:pPr lvl="2"/>
            <a:r>
              <a:rPr lang="en-US" sz="2000" dirty="0"/>
              <a:t>7 million children disappeared </a:t>
            </a:r>
          </a:p>
          <a:p>
            <a:pPr lvl="2"/>
            <a:endParaRPr lang="en-US" sz="2000" dirty="0"/>
          </a:p>
          <a:p>
            <a:r>
              <a:rPr lang="en-US" sz="2000" dirty="0"/>
              <a:t>Mandated auto protection</a:t>
            </a:r>
          </a:p>
          <a:p>
            <a:pPr lvl="1"/>
            <a:r>
              <a:rPr lang="en-US" sz="2000" dirty="0"/>
              <a:t>Seat belts</a:t>
            </a:r>
          </a:p>
          <a:p>
            <a:pPr lvl="1"/>
            <a:r>
              <a:rPr lang="en-US" sz="2000" dirty="0"/>
              <a:t>Air bags</a:t>
            </a:r>
          </a:p>
          <a:p>
            <a:pPr lvl="1"/>
            <a:r>
              <a:rPr lang="en-US" sz="2000" dirty="0"/>
              <a:t>Antilock brakes</a:t>
            </a:r>
          </a:p>
          <a:p>
            <a:pPr lvl="2"/>
            <a:r>
              <a:rPr lang="en-US" sz="2000" dirty="0"/>
              <a:t>Consequences?</a:t>
            </a:r>
          </a:p>
          <a:p>
            <a:pPr lvl="3"/>
            <a:r>
              <a:rPr lang="en-US" sz="2000" dirty="0"/>
              <a:t>“Seat belts saves lives!”</a:t>
            </a:r>
          </a:p>
        </p:txBody>
      </p:sp>
    </p:spTree>
    <p:extLst>
      <p:ext uri="{BB962C8B-B14F-4D97-AF65-F5344CB8AC3E}">
        <p14:creationId xmlns:p14="http://schemas.microsoft.com/office/powerpoint/2010/main" val="146463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1002</TotalTime>
  <Words>584</Words>
  <Application>Microsoft Office PowerPoint</Application>
  <PresentationFormat>Widescreen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Why do drug dealers still live with their moms?</vt:lpstr>
      <vt:lpstr>Background</vt:lpstr>
      <vt:lpstr>Findings </vt:lpstr>
      <vt:lpstr>Findings</vt:lpstr>
      <vt:lpstr>Findings</vt:lpstr>
      <vt:lpstr>So why do drug dealers live with their moms??</vt:lpstr>
      <vt:lpstr>Incentives</vt:lpstr>
      <vt:lpstr>Incentives</vt:lpstr>
      <vt:lpstr>Incentives</vt:lpstr>
      <vt:lpstr>What is Economics and why study it?</vt:lpstr>
      <vt:lpstr>The Economic Trilogy</vt:lpstr>
      <vt:lpstr>The Economic Trilogy</vt:lpstr>
      <vt:lpstr> Scarcity</vt:lpstr>
      <vt:lpstr>Choice</vt:lpstr>
      <vt:lpstr>Price ≠ Cost</vt:lpstr>
      <vt:lpstr>Economic Dating Game</vt:lpstr>
      <vt:lpstr>The Economic Dating Game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Wojtek Kuklinski</dc:creator>
  <cp:lastModifiedBy>Wojtek Kuklinski</cp:lastModifiedBy>
  <cp:revision>24</cp:revision>
  <dcterms:created xsi:type="dcterms:W3CDTF">2017-01-08T01:04:44Z</dcterms:created>
  <dcterms:modified xsi:type="dcterms:W3CDTF">2017-01-08T17:47:10Z</dcterms:modified>
</cp:coreProperties>
</file>