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85" r:id="rId25"/>
    <p:sldId id="279" r:id="rId26"/>
    <p:sldId id="280" r:id="rId27"/>
    <p:sldId id="281" r:id="rId28"/>
    <p:sldId id="283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5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7DF7A5-7372-493C-9D94-0D6255D0EDED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8E8ABC9-E821-4E09-8512-3C5E63F45D9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FYla1H7K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Gross Domestic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45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GDP does not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6280"/>
          </a:xfrm>
        </p:spPr>
        <p:txBody>
          <a:bodyPr>
            <a:noAutofit/>
          </a:bodyPr>
          <a:lstStyle/>
          <a:p>
            <a:r>
              <a:rPr lang="en-US" sz="2400" dirty="0" smtClean="0"/>
              <a:t>1</a:t>
            </a:r>
            <a:r>
              <a:rPr lang="en-US" sz="2400" dirty="0"/>
              <a:t>. Second hand sales [no current production</a:t>
            </a:r>
            <a:r>
              <a:rPr lang="en-US" sz="2400" dirty="0" smtClean="0"/>
              <a:t>]</a:t>
            </a:r>
            <a:endParaRPr lang="en-US" sz="2400" dirty="0"/>
          </a:p>
          <a:p>
            <a:r>
              <a:rPr lang="en-US" sz="2400" dirty="0"/>
              <a:t>2. Public/private transfer payments [no current </a:t>
            </a:r>
            <a:r>
              <a:rPr lang="en-US" sz="2400" dirty="0" smtClean="0"/>
              <a:t>production]</a:t>
            </a:r>
            <a:endParaRPr lang="en-US" sz="2400" dirty="0"/>
          </a:p>
          <a:p>
            <a:r>
              <a:rPr lang="en-US" sz="2400" dirty="0"/>
              <a:t>3. Purely financial transactions [no current production</a:t>
            </a:r>
            <a:r>
              <a:rPr lang="en-US" sz="2400" dirty="0" smtClean="0"/>
              <a:t>]</a:t>
            </a:r>
            <a:endParaRPr lang="en-US" sz="2400" dirty="0"/>
          </a:p>
          <a:p>
            <a:r>
              <a:rPr lang="en-US" sz="2400" dirty="0"/>
              <a:t>4. Intermediate goods [components of final good</a:t>
            </a:r>
            <a:r>
              <a:rPr lang="en-US" sz="2400" dirty="0" smtClean="0"/>
              <a:t>]</a:t>
            </a:r>
            <a:endParaRPr lang="en-US" sz="2400" dirty="0"/>
          </a:p>
          <a:p>
            <a:r>
              <a:rPr lang="en-US" sz="2400" dirty="0"/>
              <a:t>5. U.S. Corporations producing </a:t>
            </a:r>
            <a:r>
              <a:rPr lang="en-US" sz="2400" dirty="0" smtClean="0"/>
              <a:t>overseas</a:t>
            </a:r>
            <a:endParaRPr lang="en-US" sz="2400" dirty="0"/>
          </a:p>
          <a:p>
            <a:r>
              <a:rPr lang="en-US" sz="2400" dirty="0"/>
              <a:t>6. Non-market transactions [household or volunteer work</a:t>
            </a:r>
            <a:r>
              <a:rPr lang="en-US" sz="2400" dirty="0" smtClean="0"/>
              <a:t>]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Underground </a:t>
            </a:r>
            <a:r>
              <a:rPr lang="en-US" sz="2400" b="1" dirty="0"/>
              <a:t>Economy [“</a:t>
            </a:r>
            <a:r>
              <a:rPr lang="en-US" sz="2400" b="1" dirty="0" err="1"/>
              <a:t>bads</a:t>
            </a:r>
            <a:r>
              <a:rPr lang="en-US" sz="2400" b="1" dirty="0" smtClean="0"/>
              <a:t>”]</a:t>
            </a:r>
            <a:endParaRPr lang="en-US" sz="2400" dirty="0"/>
          </a:p>
          <a:p>
            <a:r>
              <a:rPr lang="en-US" sz="2400" dirty="0"/>
              <a:t>7. Illegal business activity [prostitution, murder-for- hire, illegal drugs, </a:t>
            </a:r>
            <a:r>
              <a:rPr lang="en-US" sz="2400" dirty="0" err="1"/>
              <a:t>ect</a:t>
            </a:r>
            <a:r>
              <a:rPr lang="en-US" sz="2400" dirty="0" smtClean="0"/>
              <a:t>.]</a:t>
            </a:r>
            <a:endParaRPr lang="en-US" sz="2400" dirty="0"/>
          </a:p>
          <a:p>
            <a:r>
              <a:rPr lang="en-US" sz="2400" dirty="0"/>
              <a:t>8. Unreported business activity [“off the books</a:t>
            </a:r>
            <a:r>
              <a:rPr lang="en-US" sz="2400" dirty="0" smtClean="0"/>
              <a:t>”]</a:t>
            </a:r>
          </a:p>
          <a:p>
            <a:pPr marL="0" indent="0">
              <a:buNone/>
            </a:pPr>
            <a:r>
              <a:rPr lang="en-US" sz="2800" b="1" dirty="0" smtClean="0"/>
              <a:t>Does this count?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689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GDP Calculations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628592" cy="480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1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737064"/>
          </a:xfrm>
        </p:spPr>
        <p:txBody>
          <a:bodyPr>
            <a:noAutofit/>
          </a:bodyPr>
          <a:lstStyle/>
          <a:p>
            <a:pPr marL="54864" lvl="1" algn="l" rtl="0">
              <a:spcBef>
                <a:spcPct val="0"/>
              </a:spcBef>
            </a:pPr>
            <a:r>
              <a:rPr lang="en-US" altLang="en-US" sz="2800" dirty="0" smtClean="0">
                <a:solidFill>
                  <a:schemeClr val="tx1"/>
                </a:solidFill>
                <a:latin typeface="+mn-lt"/>
              </a:rPr>
              <a:t>The circular flow diagram shows the transactions among households, firms, governments, and the rest of the world.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sz="2800" dirty="0"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498366" cy="472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6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marL="54864" lvl="1" algn="r" rtl="0"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Firms hire factors of production from households. The blue flow, 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Y</a:t>
            </a: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, shows total income paid by firms to households.</a:t>
            </a:r>
            <a:br>
              <a:rPr lang="en-US" altLang="en-US" sz="2400" dirty="0" smtClean="0">
                <a:solidFill>
                  <a:schemeClr val="tx1"/>
                </a:solidFill>
                <a:latin typeface="+mn-lt"/>
              </a:rPr>
            </a:b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574567" cy="476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4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Households buy consumer goods and services. The red flow, 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C</a:t>
            </a: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, shows consumption expenditures. </a:t>
            </a:r>
            <a:endParaRPr lang="en-US" alt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Content Placeholder 3" descr="fig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12" y="1493837"/>
            <a:ext cx="7683576" cy="48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6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lvl="1" algn="r" rtl="0"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Households save, 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, and pay taxes, 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. Firms borrow some of what households save to finance their investment.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3" descr="fig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90559"/>
            <a:ext cx="7620000" cy="479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lvl="1" algn="r" rtl="0"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Firms buy capital goods from other firms. The red flow 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 represents this investment expenditure by firms.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Content Placeholder 3" descr="fig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65914"/>
            <a:ext cx="7772400" cy="488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0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lvl="1" algn="r" rtl="0"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Governments buy goods and services, 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G</a:t>
            </a: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, and borrow or repay debt if spending exceeds or is less than taxes.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Content Placeholder 3" descr="fig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83576" cy="48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6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The rest of the world buys goods and services from us, 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X,</a:t>
            </a: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 and sells us goods and services, 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M</a:t>
            </a:r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—net exports are</a:t>
            </a:r>
            <a:r>
              <a:rPr lang="en-US" altLang="en-US" sz="2400" i="1" dirty="0" smtClean="0">
                <a:solidFill>
                  <a:schemeClr val="tx1"/>
                </a:solidFill>
                <a:latin typeface="+mn-lt"/>
              </a:rPr>
              <a:t> X - M</a:t>
            </a:r>
            <a:endParaRPr lang="en-US" altLang="en-US" sz="2400" i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Content Placeholder 3" descr="fig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925976" cy="498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4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altLang="en-US" sz="2400" dirty="0" smtClean="0">
                <a:solidFill>
                  <a:schemeClr val="tx1"/>
                </a:solidFill>
                <a:latin typeface="+mn-lt"/>
              </a:rPr>
              <a:t>The blue and red flows are the circular flow of expenditure  and income. The green flows are borrowing and lending.</a:t>
            </a:r>
            <a:endParaRPr lang="en-US" alt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Content Placeholder 3" descr="fig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83576" cy="48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3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GDP 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dirty="0" smtClean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3200" dirty="0"/>
              <a:t>How do we use GDP to tell us whether our economy is in a recession or how rapidly our economy is expanding</a:t>
            </a:r>
            <a:r>
              <a:rPr lang="en-US" sz="3200" dirty="0" smtClean="0"/>
              <a:t>?</a:t>
            </a:r>
            <a:endParaRPr lang="en-US" altLang="en-US" dirty="0"/>
          </a:p>
          <a:p>
            <a:r>
              <a:rPr lang="en-US" altLang="en-US" dirty="0" smtClean="0"/>
              <a:t>How </a:t>
            </a:r>
            <a:r>
              <a:rPr lang="en-US" altLang="en-US" dirty="0"/>
              <a:t>do we take the effects of inflation out of GDP to compare economic well-being over time?</a:t>
            </a:r>
          </a:p>
          <a:p>
            <a:r>
              <a:rPr lang="en-US" altLang="en-US" dirty="0"/>
              <a:t>And how do we compare economic well-being across countries?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19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GDP (Y) = C + G </a:t>
            </a:r>
            <a:r>
              <a:rPr lang="en-US" dirty="0" smtClean="0"/>
              <a:t>+ I + </a:t>
            </a:r>
            <a:r>
              <a:rPr lang="en-US" dirty="0" smtClean="0"/>
              <a:t>(X-M)</a:t>
            </a:r>
            <a:endParaRPr lang="en-US" dirty="0"/>
          </a:p>
        </p:txBody>
      </p:sp>
      <p:pic>
        <p:nvPicPr>
          <p:cNvPr id="4" name="Content Placeholder 3" descr="fig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74" y="1477962"/>
            <a:ext cx="8072424" cy="507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8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C, I, G, X, &amp; M??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C= Consumer spending</a:t>
            </a:r>
          </a:p>
          <a:p>
            <a:r>
              <a:rPr lang="en-US" dirty="0"/>
              <a:t>I = Investment (Gross fixed Capital Formation)</a:t>
            </a:r>
          </a:p>
          <a:p>
            <a:r>
              <a:rPr lang="en-US" dirty="0"/>
              <a:t>G= Government Spending</a:t>
            </a:r>
          </a:p>
          <a:p>
            <a:r>
              <a:rPr lang="en-US" dirty="0"/>
              <a:t>X= Exports</a:t>
            </a:r>
          </a:p>
          <a:p>
            <a:r>
              <a:rPr lang="en-US" dirty="0"/>
              <a:t>M= Imports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The value of final goods and services produced in a given year when valued at constant prices</a:t>
            </a:r>
          </a:p>
          <a:p>
            <a:endParaRPr lang="en-US" dirty="0"/>
          </a:p>
          <a:p>
            <a:r>
              <a:rPr lang="en-US" dirty="0" smtClean="0"/>
              <a:t>Calculating Real GDP</a:t>
            </a:r>
          </a:p>
          <a:p>
            <a:pPr lvl="1"/>
            <a:r>
              <a:rPr lang="en-US" dirty="0" smtClean="0"/>
              <a:t>The first step in calculating real GDP is to calculate the nominal GDP</a:t>
            </a:r>
          </a:p>
          <a:p>
            <a:pPr lvl="1"/>
            <a:r>
              <a:rPr lang="en-US" dirty="0" smtClean="0"/>
              <a:t>Nominal GDP is the value of goods and services produced during a given year valued at the prices that prevailed in that same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vs GDP per capita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GDP</a:t>
            </a:r>
            <a:r>
              <a:rPr lang="en-US" dirty="0" smtClean="0"/>
              <a:t>	   = GDP per capita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Population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Good way to compare countries, as it shows relative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GDP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www.youtube.com/watch?v=SYFYla1H7KE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Economics and Fiscal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28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does GDP help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smtClean="0"/>
              <a:t>1) Economic Equity</a:t>
            </a:r>
          </a:p>
          <a:p>
            <a:pPr marL="3883025"/>
            <a:r>
              <a:rPr lang="en-US" dirty="0" smtClean="0"/>
              <a:t>2) Economic Freedom</a:t>
            </a:r>
          </a:p>
          <a:p>
            <a:r>
              <a:rPr lang="en-US" dirty="0" smtClean="0"/>
              <a:t>3) Economic </a:t>
            </a:r>
            <a:r>
              <a:rPr lang="en-US" i="1" dirty="0" smtClean="0"/>
              <a:t>Growth</a:t>
            </a:r>
          </a:p>
          <a:p>
            <a:pPr marL="3940175"/>
            <a:r>
              <a:rPr lang="en-US" dirty="0" smtClean="0"/>
              <a:t>4) </a:t>
            </a:r>
            <a:r>
              <a:rPr lang="en-US" sz="3000" dirty="0" smtClean="0"/>
              <a:t>Economic </a:t>
            </a:r>
            <a:r>
              <a:rPr lang="en-US" sz="3000" i="1" dirty="0" smtClean="0"/>
              <a:t>Sustainability</a:t>
            </a:r>
          </a:p>
          <a:p>
            <a:r>
              <a:rPr lang="en-US" dirty="0" smtClean="0"/>
              <a:t>5) Economic __________</a:t>
            </a:r>
          </a:p>
          <a:p>
            <a:pPr marL="3825875"/>
            <a:r>
              <a:rPr lang="en-US" dirty="0" smtClean="0"/>
              <a:t>6) Economic ________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GDP measures Growth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GDP measures growth of nation, they have to sacrifice on sustainability</a:t>
            </a:r>
          </a:p>
          <a:p>
            <a:r>
              <a:rPr lang="en-US" i="1" dirty="0" smtClean="0"/>
              <a:t>Sustainability</a:t>
            </a:r>
          </a:p>
          <a:p>
            <a:pPr lvl="1"/>
            <a:r>
              <a:rPr lang="en-US" dirty="0" smtClean="0"/>
              <a:t>When a nation’s population lives a or above a preferred level of comfort</a:t>
            </a:r>
          </a:p>
          <a:p>
            <a:pPr lvl="1"/>
            <a:r>
              <a:rPr lang="en-US" dirty="0" smtClean="0"/>
              <a:t>So if a country wants their entire population to remain at a comfortable level, they will not experience growth</a:t>
            </a:r>
          </a:p>
          <a:p>
            <a:pPr lvl="1"/>
            <a:r>
              <a:rPr lang="en-US" dirty="0" smtClean="0"/>
              <a:t>United States as a market economy almost always values growth more than 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12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Intangible concept that seeks to represent a country’s level of economic prosperity. </a:t>
            </a:r>
          </a:p>
          <a:p>
            <a:r>
              <a:rPr lang="en-US" dirty="0" smtClean="0"/>
              <a:t>The more growth = higher standard of living</a:t>
            </a:r>
          </a:p>
          <a:p>
            <a:r>
              <a:rPr lang="en-US" dirty="0" smtClean="0"/>
              <a:t>If GDP measures growth, does it measure Standard of Living as well?</a:t>
            </a:r>
          </a:p>
          <a:p>
            <a:pPr lvl="1"/>
            <a:r>
              <a:rPr lang="en-US" dirty="0" smtClean="0"/>
              <a:t>C-SPAN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03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Business Cycle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747124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400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Recessions Vs depressions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Recessions</a:t>
            </a:r>
          </a:p>
          <a:p>
            <a:pPr lvl="1"/>
            <a:r>
              <a:rPr lang="en-US" dirty="0" smtClean="0"/>
              <a:t>2+ quarters of </a:t>
            </a:r>
            <a:r>
              <a:rPr lang="en-US" b="1" dirty="0" smtClean="0"/>
              <a:t>slowed</a:t>
            </a:r>
            <a:r>
              <a:rPr lang="en-US" dirty="0" smtClean="0"/>
              <a:t> growth</a:t>
            </a:r>
            <a:endParaRPr lang="en-US" dirty="0"/>
          </a:p>
          <a:p>
            <a:r>
              <a:rPr lang="en-US" i="1" dirty="0" smtClean="0"/>
              <a:t>Depressions</a:t>
            </a:r>
          </a:p>
          <a:p>
            <a:pPr lvl="1"/>
            <a:r>
              <a:rPr lang="en-US" dirty="0" smtClean="0"/>
              <a:t>long term, </a:t>
            </a:r>
            <a:r>
              <a:rPr lang="en-US" b="1" dirty="0" smtClean="0"/>
              <a:t>downturn</a:t>
            </a:r>
            <a:r>
              <a:rPr lang="en-US" dirty="0" smtClean="0"/>
              <a:t> in growth</a:t>
            </a:r>
          </a:p>
          <a:p>
            <a:r>
              <a:rPr lang="en-US" dirty="0" smtClean="0"/>
              <a:t>Governments will make decisions within these periods to alleviate economic tensions</a:t>
            </a:r>
          </a:p>
          <a:p>
            <a:pPr lvl="1"/>
            <a:r>
              <a:rPr lang="en-US" smtClean="0"/>
              <a:t>Banished Activity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331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GDP 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indicators tell us a country is “healthy”?</a:t>
            </a:r>
          </a:p>
          <a:p>
            <a:endParaRPr lang="en-US" dirty="0"/>
          </a:p>
          <a:p>
            <a:r>
              <a:rPr lang="en-US" dirty="0" smtClean="0"/>
              <a:t>What indicators tell us an individual is happy (economically)?</a:t>
            </a:r>
          </a:p>
          <a:p>
            <a:endParaRPr lang="en-US" dirty="0"/>
          </a:p>
          <a:p>
            <a:r>
              <a:rPr lang="en-US" dirty="0" smtClean="0"/>
              <a:t>Can GDP tell us both?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Why we use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Used to measure the relative value of goods and services produced in an economy, especially during different years</a:t>
            </a:r>
          </a:p>
          <a:p>
            <a:r>
              <a:rPr lang="en-US" dirty="0" smtClean="0"/>
              <a:t>Has a monetary value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75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GDP?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Gross Domestic Product</a:t>
            </a:r>
          </a:p>
          <a:p>
            <a:r>
              <a:rPr lang="en-US" dirty="0" smtClean="0"/>
              <a:t>Total output (or market value) of goods and services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altLang="en-US" sz="3000" dirty="0"/>
              <a:t>The total market value of all </a:t>
            </a:r>
            <a:r>
              <a:rPr lang="en-US" altLang="en-US" sz="3000" u="sng" dirty="0"/>
              <a:t>final</a:t>
            </a:r>
            <a:r>
              <a:rPr lang="en-US" altLang="en-US" sz="3000" dirty="0"/>
              <a:t> goods and services produced in a given year</a:t>
            </a:r>
          </a:p>
          <a:p>
            <a:pPr lvl="1"/>
            <a:r>
              <a:rPr lang="en-US" altLang="en-US" sz="2400" dirty="0"/>
              <a:t>Citizen-supplied or foreign supplied resources </a:t>
            </a:r>
            <a:r>
              <a:rPr lang="en-US" altLang="en-US" sz="2400" u="sng" dirty="0"/>
              <a:t>employed within the country</a:t>
            </a:r>
            <a:r>
              <a:rPr lang="en-US" altLang="en-US" sz="2400" dirty="0"/>
              <a:t>  </a:t>
            </a:r>
            <a:endParaRPr lang="en-US" altLang="en-US" sz="2400" u="sng" dirty="0"/>
          </a:p>
          <a:p>
            <a:pPr lvl="2"/>
            <a:r>
              <a:rPr lang="en-US" altLang="en-US" sz="2000" dirty="0"/>
              <a:t>U.S. GDP includes market value of Fords produced in American-owned Michigan factory and the market value of Hondas produced by a Japanese-owned factory in Ohio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GDP’s definition includes 4 important parts:</a:t>
            </a:r>
          </a:p>
          <a:p>
            <a:endParaRPr lang="en-US" dirty="0"/>
          </a:p>
          <a:p>
            <a:pPr lvl="1"/>
            <a:r>
              <a:rPr lang="en-US" dirty="0" smtClean="0"/>
              <a:t>Market value</a:t>
            </a:r>
          </a:p>
          <a:p>
            <a:pPr lvl="1"/>
            <a:r>
              <a:rPr lang="en-US" dirty="0" smtClean="0"/>
              <a:t>Final goods and services</a:t>
            </a:r>
          </a:p>
          <a:p>
            <a:pPr lvl="1"/>
            <a:r>
              <a:rPr lang="en-US" dirty="0" smtClean="0"/>
              <a:t>Produced within a country</a:t>
            </a:r>
          </a:p>
          <a:p>
            <a:pPr lvl="1"/>
            <a:r>
              <a:rPr lang="en-US" dirty="0" smtClean="0"/>
              <a:t>In a given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1) Market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GDP is an indicator of market value – the value of goods and services at market prices</a:t>
            </a:r>
          </a:p>
          <a:p>
            <a:pPr lvl="1"/>
            <a:r>
              <a:rPr lang="en-US" dirty="0" smtClean="0"/>
              <a:t>Is value – price?</a:t>
            </a:r>
          </a:p>
          <a:p>
            <a:r>
              <a:rPr lang="en-US" dirty="0" smtClean="0"/>
              <a:t>To add apples and oranges, computers and popcorn, we add the market values to a calculate a total value of output in dollars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4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2) Final goods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GDP is a value of </a:t>
            </a:r>
            <a:r>
              <a:rPr lang="en-US" i="1" dirty="0" smtClean="0"/>
              <a:t>final goods and services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final good (or services) </a:t>
            </a:r>
            <a:r>
              <a:rPr lang="en-US" dirty="0" smtClean="0"/>
              <a:t>is an item bought by its final user during a specific time period. </a:t>
            </a:r>
          </a:p>
          <a:p>
            <a:endParaRPr lang="en-US" dirty="0"/>
          </a:p>
          <a:p>
            <a:r>
              <a:rPr lang="en-US" dirty="0" smtClean="0"/>
              <a:t>Final good vs intermediate good</a:t>
            </a:r>
          </a:p>
          <a:p>
            <a:pPr lvl="1"/>
            <a:r>
              <a:rPr lang="en-US" dirty="0" smtClean="0"/>
              <a:t>Item produced by one firm, bought by another, and used as a final component of a final good or service</a:t>
            </a:r>
          </a:p>
          <a:p>
            <a:pPr lvl="1"/>
            <a:r>
              <a:rPr lang="en-US" dirty="0" smtClean="0"/>
              <a:t>Excluding intermediate goods and services avoids double counting in GDP calculations.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Produced within a country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Produced within a country – domestic production</a:t>
            </a:r>
          </a:p>
          <a:p>
            <a:pPr lvl="1"/>
            <a:r>
              <a:rPr lang="en-US" altLang="en-US" sz="2400" dirty="0"/>
              <a:t>Citizen-supplied or foreign supplied resources </a:t>
            </a:r>
            <a:r>
              <a:rPr lang="en-US" altLang="en-US" sz="2400" u="sng" dirty="0"/>
              <a:t>employed within the country</a:t>
            </a:r>
            <a:r>
              <a:rPr lang="en-US" altLang="en-US" sz="2400" dirty="0"/>
              <a:t>  </a:t>
            </a:r>
            <a:endParaRPr lang="en-US" altLang="en-US" sz="2400" u="sng" dirty="0"/>
          </a:p>
          <a:p>
            <a:pPr lvl="2"/>
            <a:r>
              <a:rPr lang="en-US" altLang="en-US" sz="2000" dirty="0"/>
              <a:t>U.S. GDP includes market value of Fords produced in American-owned Michigan factory and the market value of Hondas produced by a Japanese-owned factory in Ohio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GDP measures production during a specific time period</a:t>
            </a:r>
          </a:p>
          <a:p>
            <a:pPr lvl="1"/>
            <a:r>
              <a:rPr lang="en-US" dirty="0" smtClean="0"/>
              <a:t>Usually a quarter or a year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5814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en-US" dirty="0" smtClean="0"/>
              <a:t>In a given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377</TotalTime>
  <Words>954</Words>
  <Application>Microsoft Office PowerPoint</Application>
  <PresentationFormat>On-screen Show (4:3)</PresentationFormat>
  <Paragraphs>118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Foundry</vt:lpstr>
      <vt:lpstr>Gross Domestic Product</vt:lpstr>
      <vt:lpstr>GDP gauges</vt:lpstr>
      <vt:lpstr>GDP gauges</vt:lpstr>
      <vt:lpstr>Why we use GDP</vt:lpstr>
      <vt:lpstr>GDP?</vt:lpstr>
      <vt:lpstr>GDP</vt:lpstr>
      <vt:lpstr>1) Market Value</vt:lpstr>
      <vt:lpstr>2) Final goods and services</vt:lpstr>
      <vt:lpstr>Produced within a country</vt:lpstr>
      <vt:lpstr>What GDP does not include</vt:lpstr>
      <vt:lpstr>GDP Calculations</vt:lpstr>
      <vt:lpstr>The circular flow diagram shows the transactions among households, firms, governments, and the rest of the world. </vt:lpstr>
      <vt:lpstr>Firms hire factors of production from households. The blue flow, Y, shows total income paid by firms to households. </vt:lpstr>
      <vt:lpstr>Households buy consumer goods and services. The red flow, C, shows consumption expenditures. </vt:lpstr>
      <vt:lpstr>Households save, S, and pay taxes, T. Firms borrow some of what households save to finance their investment.</vt:lpstr>
      <vt:lpstr>Firms buy capital goods from other firms. The red flow I represents this investment expenditure by firms.</vt:lpstr>
      <vt:lpstr>Governments buy goods and services, G, and borrow or repay debt if spending exceeds or is less than taxes.</vt:lpstr>
      <vt:lpstr>The rest of the world buys goods and services from us, X, and sells us goods and services, M—net exports are X - M</vt:lpstr>
      <vt:lpstr>The blue and red flows are the circular flow of expenditure  and income. The green flows are borrowing and lending.</vt:lpstr>
      <vt:lpstr>GDP (Y) = C + G + I + (X-M)</vt:lpstr>
      <vt:lpstr>C, I, G, X, &amp; M??</vt:lpstr>
      <vt:lpstr>Real GDP</vt:lpstr>
      <vt:lpstr>GDP vs GDP per capita</vt:lpstr>
      <vt:lpstr>GDP Basics</vt:lpstr>
      <vt:lpstr>So how does GDP help goals?</vt:lpstr>
      <vt:lpstr>GDP measures Growth </vt:lpstr>
      <vt:lpstr>Standard of living</vt:lpstr>
      <vt:lpstr>The Business Cycle</vt:lpstr>
      <vt:lpstr>Recessions Vs depressions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Sarah</cp:lastModifiedBy>
  <cp:revision>24</cp:revision>
  <dcterms:created xsi:type="dcterms:W3CDTF">2016-08-30T14:46:26Z</dcterms:created>
  <dcterms:modified xsi:type="dcterms:W3CDTF">2016-09-03T22:04:30Z</dcterms:modified>
</cp:coreProperties>
</file>