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F470AAC-D3EF-4133-8B1F-EFC3C4F4CFE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07B2C8BC-4B0E-4044-A357-7C91B8D768D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0AAC-D3EF-4133-8B1F-EFC3C4F4CFE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B2C8BC-4B0E-4044-A357-7C91B8D768D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0AAC-D3EF-4133-8B1F-EFC3C4F4CFE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B2C8BC-4B0E-4044-A357-7C91B8D768D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0AAC-D3EF-4133-8B1F-EFC3C4F4CFE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B2C8BC-4B0E-4044-A357-7C91B8D768D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F470AAC-D3EF-4133-8B1F-EFC3C4F4CFE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07B2C8BC-4B0E-4044-A357-7C91B8D768D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0AAC-D3EF-4133-8B1F-EFC3C4F4CFE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B2C8BC-4B0E-4044-A357-7C91B8D768D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0AAC-D3EF-4133-8B1F-EFC3C4F4CFE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B2C8BC-4B0E-4044-A357-7C91B8D768D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0AAC-D3EF-4133-8B1F-EFC3C4F4CFE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B2C8BC-4B0E-4044-A357-7C91B8D768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0AAC-D3EF-4133-8B1F-EFC3C4F4CFE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B2C8BC-4B0E-4044-A357-7C91B8D768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0AAC-D3EF-4133-8B1F-EFC3C4F4CFE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B2C8BC-4B0E-4044-A357-7C91B8D768D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0AAC-D3EF-4133-8B1F-EFC3C4F4CFE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B2C8BC-4B0E-4044-A357-7C91B8D768D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B2C8BC-4B0E-4044-A357-7C91B8D768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470AAC-D3EF-4133-8B1F-EFC3C4F4CFE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Marginalism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Decision 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37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5257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On your own, come up with three items that demonstrate DMU &amp; </a:t>
            </a:r>
            <a:r>
              <a:rPr lang="en-US" sz="3200" b="1" dirty="0" smtClean="0"/>
              <a:t>explain why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List items that demonstrate DMU for:</a:t>
            </a:r>
          </a:p>
          <a:p>
            <a:pPr lvl="1"/>
            <a:r>
              <a:rPr lang="en-US" sz="2800" dirty="0" smtClean="0"/>
              <a:t>An old lady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a cop</a:t>
            </a:r>
          </a:p>
          <a:p>
            <a:pPr lvl="1"/>
            <a:r>
              <a:rPr lang="en-US" sz="2800" dirty="0" smtClean="0"/>
              <a:t>An avid skier</a:t>
            </a:r>
          </a:p>
          <a:p>
            <a:pPr lvl="1"/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Diminishing Marginal Utility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902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48767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 the economic perspective to explain why someone who is normally a light eater as a standard restaurant may become somewhat of a glutton at a buffet-style restaurant that charges a single prices for all you can eat.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Diminishing Marginal Utility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95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4876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 are going to participate in an ascending-price, oral auction for a one-dollar bill. The person with the highest bid will win the dollar and pay the amount of his/her final bid. Only the highest bidder receives the dollar</a:t>
            </a:r>
          </a:p>
          <a:p>
            <a:r>
              <a:rPr lang="en-US" sz="2400" dirty="0" smtClean="0"/>
              <a:t>The opening bid begins at 25 cents and all bids from there  must be given in minimum 5 cent increments</a:t>
            </a:r>
          </a:p>
          <a:p>
            <a:r>
              <a:rPr lang="en-US" sz="2400" dirty="0" smtClean="0"/>
              <a:t>When all the bidding stops, the Auctioneer (Ms. Lukas) will give the dollar to the highest bidder  for that amount bid</a:t>
            </a:r>
          </a:p>
          <a:p>
            <a:r>
              <a:rPr lang="en-US" sz="2400" dirty="0" smtClean="0"/>
              <a:t>The person with the second-highest bid </a:t>
            </a:r>
            <a:r>
              <a:rPr lang="en-US" sz="2400" b="1" i="1" dirty="0" smtClean="0"/>
              <a:t>will pay </a:t>
            </a:r>
            <a:r>
              <a:rPr lang="en-US" sz="2400" dirty="0" smtClean="0"/>
              <a:t>the auctioneer his/her highest bid with </a:t>
            </a:r>
            <a:r>
              <a:rPr lang="en-US" sz="2400" b="1" i="1" dirty="0" smtClean="0"/>
              <a:t>will not </a:t>
            </a:r>
            <a:r>
              <a:rPr lang="en-US" sz="2400" dirty="0" smtClean="0"/>
              <a:t>receive the dollar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Dollar Auction Experiment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226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4876799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Post Auction </a:t>
            </a:r>
          </a:p>
          <a:p>
            <a:pPr lvl="1"/>
            <a:r>
              <a:rPr lang="en-US" sz="2400" dirty="0" smtClean="0"/>
              <a:t>Explain the logic in making a bid over $1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/>
          <a:lstStyle/>
          <a:p>
            <a:r>
              <a:rPr lang="en-US" dirty="0" smtClean="0"/>
              <a:t>Dollar Auction Experiment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16174"/>
              </p:ext>
            </p:extLst>
          </p:nvPr>
        </p:nvGraphicFramePr>
        <p:xfrm>
          <a:off x="838200" y="2362200"/>
          <a:ext cx="72390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719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 not Bid</a:t>
                      </a:r>
                      <a:r>
                        <a:rPr lang="en-US" baseline="0" dirty="0" smtClean="0"/>
                        <a:t> 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 Bid Up</a:t>
                      </a:r>
                      <a:endParaRPr lang="en-US" dirty="0"/>
                    </a:p>
                  </a:txBody>
                  <a:tcPr/>
                </a:tc>
              </a:tr>
              <a:tr h="12413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Choices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$0.95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$0.95</a:t>
                      </a:r>
                    </a:p>
                    <a:p>
                      <a:r>
                        <a:rPr lang="en-US" sz="2400" dirty="0" smtClean="0"/>
                        <a:t>$0.10</a:t>
                      </a:r>
                      <a:endParaRPr lang="en-US" sz="2400" dirty="0"/>
                    </a:p>
                  </a:txBody>
                  <a:tcPr/>
                </a:tc>
              </a:tr>
              <a:tr h="17733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Cost</a:t>
                      </a:r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Marginal Cost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$0.95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$1.05</a:t>
                      </a:r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$0.10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21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4876799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Comparisons of</a:t>
            </a:r>
          </a:p>
          <a:p>
            <a:pPr lvl="1"/>
            <a:r>
              <a:rPr lang="en-US" sz="2800" dirty="0" smtClean="0"/>
              <a:t>Marginal Benefit versus Marginal Cost</a:t>
            </a:r>
          </a:p>
          <a:p>
            <a:pPr lvl="2"/>
            <a:r>
              <a:rPr lang="en-US" sz="2800" dirty="0" smtClean="0"/>
              <a:t>Marginal: means </a:t>
            </a:r>
            <a:r>
              <a:rPr lang="en-US" sz="2800" b="1" dirty="0" smtClean="0"/>
              <a:t>extra</a:t>
            </a:r>
            <a:r>
              <a:rPr lang="en-US" sz="2800" dirty="0" smtClean="0"/>
              <a:t> or </a:t>
            </a:r>
            <a:r>
              <a:rPr lang="en-US" sz="2800" b="1" dirty="0" smtClean="0"/>
              <a:t>additional</a:t>
            </a:r>
            <a:r>
              <a:rPr lang="en-US" sz="2800" dirty="0" smtClean="0"/>
              <a:t> or a change in</a:t>
            </a:r>
          </a:p>
          <a:p>
            <a:pPr lvl="1"/>
            <a:r>
              <a:rPr lang="en-US" sz="2800" dirty="0" smtClean="0"/>
              <a:t>Each option involves marginal benefits and marginal costs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/>
          <a:lstStyle/>
          <a:p>
            <a:r>
              <a:rPr lang="en-US" dirty="0" smtClean="0"/>
              <a:t>Marginal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1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4876799"/>
          </a:xfrm>
        </p:spPr>
        <p:txBody>
          <a:bodyPr>
            <a:noAutofit/>
          </a:bodyPr>
          <a:lstStyle/>
          <a:p>
            <a:r>
              <a:rPr lang="en-US" sz="2800" dirty="0" smtClean="0"/>
              <a:t>A couple shopping for diamonds</a:t>
            </a:r>
          </a:p>
          <a:p>
            <a:r>
              <a:rPr lang="en-US" sz="2800" dirty="0" smtClean="0"/>
              <a:t>Here are their options</a:t>
            </a:r>
          </a:p>
          <a:p>
            <a:pPr lvl="1"/>
            <a:r>
              <a:rPr lang="en-US" sz="2800" dirty="0" smtClean="0"/>
              <a:t>No diamond		$0</a:t>
            </a:r>
          </a:p>
          <a:p>
            <a:pPr lvl="1"/>
            <a:r>
              <a:rPr lang="en-US" sz="2800" dirty="0" smtClean="0"/>
              <a:t>¼ carat diamond	$1,000</a:t>
            </a:r>
          </a:p>
          <a:p>
            <a:pPr lvl="1"/>
            <a:r>
              <a:rPr lang="en-US" sz="2800" dirty="0" smtClean="0"/>
              <a:t>½ carat diamond	$1,500</a:t>
            </a:r>
          </a:p>
          <a:p>
            <a:pPr lvl="1"/>
            <a:r>
              <a:rPr lang="en-US" sz="2800" dirty="0" smtClean="0"/>
              <a:t>¾ carat diamond	$2,250</a:t>
            </a:r>
          </a:p>
          <a:p>
            <a:pPr lvl="1"/>
            <a:endParaRPr lang="en-US" sz="2800" dirty="0"/>
          </a:p>
          <a:p>
            <a:r>
              <a:rPr lang="en-US" sz="2800" dirty="0" smtClean="0"/>
              <a:t>Which to choose?</a:t>
            </a:r>
          </a:p>
          <a:p>
            <a:pPr lvl="1"/>
            <a:r>
              <a:rPr lang="en-US" sz="2800" dirty="0" smtClean="0"/>
              <a:t>Evaluate marginal benefit to marginal cost</a:t>
            </a:r>
          </a:p>
          <a:p>
            <a:pPr lvl="1"/>
            <a:r>
              <a:rPr lang="en-US" sz="2800" dirty="0" smtClean="0"/>
              <a:t>Can there be too much a good thing?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Diamond Example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64" y="2362200"/>
            <a:ext cx="3643745" cy="216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1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27" y="1219775"/>
            <a:ext cx="3733800" cy="4876799"/>
          </a:xfrm>
        </p:spPr>
        <p:txBody>
          <a:bodyPr anchor="t">
            <a:normAutofit/>
          </a:bodyPr>
          <a:lstStyle/>
          <a:p>
            <a:r>
              <a:rPr lang="en-US" sz="2800" b="1" u="sng" dirty="0" smtClean="0"/>
              <a:t>Writing Practice</a:t>
            </a:r>
          </a:p>
          <a:p>
            <a:r>
              <a:rPr lang="en-US" sz="2800" dirty="0" smtClean="0"/>
              <a:t>How is education an example of marginal analysis?</a:t>
            </a:r>
          </a:p>
          <a:p>
            <a:pPr lvl="1"/>
            <a:r>
              <a:rPr lang="en-US" sz="2800" dirty="0" smtClean="0"/>
              <a:t>Include Marginal Cost  and Marginal Benefit</a:t>
            </a:r>
          </a:p>
          <a:p>
            <a:r>
              <a:rPr lang="en-US" sz="2800" dirty="0" smtClean="0"/>
              <a:t>Is this an effective way to pay teachers?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-6927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Value of Additional Education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16477" r="55681" b="36008"/>
          <a:stretch/>
        </p:blipFill>
        <p:spPr bwMode="auto">
          <a:xfrm>
            <a:off x="3657599" y="685800"/>
            <a:ext cx="529595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9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48767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the marginal (additional) benefit of an action is greater than the marginal (additional) cost, DO IT!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If the marginal cost of an action is greater than the marginal benefit, DON’T DO IT!!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Economic Way of Thinking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342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48767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law of economics stating that as a person increases consumption of a product – while keeping consumption of other products constant – there is a decline in the marginal utility that person derives from consuming each additional unit of that product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Diminishing Marginal Utility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99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5334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Marginal utility</a:t>
            </a:r>
          </a:p>
          <a:p>
            <a:pPr lvl="1"/>
            <a:r>
              <a:rPr lang="en-US" sz="2800" dirty="0" smtClean="0"/>
              <a:t>Additional satisfaction</a:t>
            </a:r>
          </a:p>
          <a:p>
            <a:r>
              <a:rPr lang="en-US" sz="3200" dirty="0" smtClean="0"/>
              <a:t>Diminishing marginal utility</a:t>
            </a:r>
          </a:p>
          <a:p>
            <a:pPr lvl="1"/>
            <a:r>
              <a:rPr lang="en-US" sz="2800" dirty="0" smtClean="0"/>
              <a:t>In a given time period, consumer generally receive less satisfaction from additional (marginal) units of a good consumed</a:t>
            </a:r>
          </a:p>
          <a:p>
            <a:pPr lvl="1"/>
            <a:r>
              <a:rPr lang="en-US" sz="2800" dirty="0" smtClean="0"/>
              <a:t>The more you consume of something, the less you value on additional unit of it</a:t>
            </a:r>
          </a:p>
          <a:p>
            <a:r>
              <a:rPr lang="en-US" sz="3200" dirty="0" smtClean="0"/>
              <a:t>DMU: the more you consume something the less you want it.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English…..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918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1502</TotalTime>
  <Words>449</Words>
  <Application>Microsoft Office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Composite</vt:lpstr>
      <vt:lpstr>Marginal Decision Making</vt:lpstr>
      <vt:lpstr>Dollar Auction Experiment</vt:lpstr>
      <vt:lpstr>Dollar Auction Experiment</vt:lpstr>
      <vt:lpstr>Marginal Analysis</vt:lpstr>
      <vt:lpstr>Diamond Example</vt:lpstr>
      <vt:lpstr>Value of Additional Education</vt:lpstr>
      <vt:lpstr>Economic Way of Thinking</vt:lpstr>
      <vt:lpstr>Diminishing Marginal Utility</vt:lpstr>
      <vt:lpstr>In English…..</vt:lpstr>
      <vt:lpstr>Diminishing Marginal Utility</vt:lpstr>
      <vt:lpstr>Diminishing Marginal Utility</vt:lpstr>
    </vt:vector>
  </TitlesOfParts>
  <Company>Jeffco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2017-01-09T16:40:25Z</dcterms:created>
  <dcterms:modified xsi:type="dcterms:W3CDTF">2017-01-13T14:41:16Z</dcterms:modified>
</cp:coreProperties>
</file>