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3" r:id="rId6"/>
    <p:sldId id="267" r:id="rId7"/>
    <p:sldId id="266" r:id="rId8"/>
    <p:sldId id="261" r:id="rId9"/>
    <p:sldId id="264" r:id="rId10"/>
    <p:sldId id="258" r:id="rId11"/>
    <p:sldId id="259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FFA785-109A-4EE9-8709-76459C039958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510180-4276-4898-9458-F79665D951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 types of markets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579311" cy="1143000"/>
          </a:xfrm>
        </p:spPr>
        <p:txBody>
          <a:bodyPr/>
          <a:lstStyle/>
          <a:p>
            <a:r>
              <a:rPr lang="en-US" dirty="0" smtClean="0"/>
              <a:t>Non-collusive Oligopolies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371600"/>
            <a:ext cx="7543800" cy="4648200"/>
          </a:xfrm>
        </p:spPr>
        <p:txBody>
          <a:bodyPr/>
          <a:lstStyle/>
          <a:p>
            <a:r>
              <a:rPr lang="en-US" dirty="0" smtClean="0"/>
              <a:t>A small number of firms that control the market, but do not communicate with one another</a:t>
            </a:r>
          </a:p>
          <a:p>
            <a:r>
              <a:rPr lang="en-US" dirty="0" smtClean="0"/>
              <a:t>These companies don’t have a need to communicate to control that market</a:t>
            </a:r>
          </a:p>
          <a:p>
            <a:r>
              <a:rPr lang="en-US" dirty="0" smtClean="0"/>
              <a:t>Ex: Cable industry or U.S. car companies</a:t>
            </a:r>
          </a:p>
          <a:p>
            <a:pPr lvl="1"/>
            <a:r>
              <a:rPr lang="en-US" dirty="0" smtClean="0"/>
              <a:t>“The Big Three”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79702"/>
            <a:ext cx="2747962" cy="246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 result for 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5368"/>
            <a:ext cx="3276600" cy="18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588653"/>
            <a:ext cx="4724400" cy="118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512511" cy="1143000"/>
          </a:xfrm>
        </p:spPr>
        <p:txBody>
          <a:bodyPr/>
          <a:lstStyle/>
          <a:p>
            <a:r>
              <a:rPr lang="en-US" dirty="0" smtClean="0"/>
              <a:t>Collusive Oligopolies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1534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Small number of firms who do create pacts or “contracts” with one another</a:t>
            </a:r>
          </a:p>
          <a:p>
            <a:r>
              <a:rPr lang="en-US" dirty="0" smtClean="0"/>
              <a:t>Communication helps reduce uncertainty in the market</a:t>
            </a:r>
          </a:p>
          <a:p>
            <a:pPr lvl="1"/>
            <a:r>
              <a:rPr lang="en-US" dirty="0" smtClean="0"/>
              <a:t>All taking a slice of the risk</a:t>
            </a:r>
          </a:p>
          <a:p>
            <a:r>
              <a:rPr lang="en-US" dirty="0" smtClean="0"/>
              <a:t>Firms will set prices</a:t>
            </a:r>
          </a:p>
          <a:p>
            <a:pPr lvl="1"/>
            <a:r>
              <a:rPr lang="en-US" dirty="0" smtClean="0"/>
              <a:t>By acting as one company</a:t>
            </a:r>
          </a:p>
          <a:p>
            <a:r>
              <a:rPr lang="en-US" dirty="0" smtClean="0"/>
              <a:t>Firms have total control over supply</a:t>
            </a:r>
          </a:p>
          <a:p>
            <a:r>
              <a:rPr lang="en-US" dirty="0" smtClean="0"/>
              <a:t>EX: OPEC </a:t>
            </a:r>
          </a:p>
          <a:p>
            <a:pPr marL="365760" lvl="1" indent="0">
              <a:buNone/>
            </a:pPr>
            <a:r>
              <a:rPr lang="en-US" dirty="0" smtClean="0"/>
              <a:t>Organization of Petroleum Exporting Countries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 smtClean="0"/>
              <a:t>EX: Cartels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61" y="4800601"/>
            <a:ext cx="4800600" cy="12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4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512511" cy="11430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305800" cy="4800600"/>
          </a:xfrm>
        </p:spPr>
        <p:txBody>
          <a:bodyPr/>
          <a:lstStyle/>
          <a:p>
            <a:r>
              <a:rPr lang="en-US" dirty="0" smtClean="0"/>
              <a:t> Answer with at least 2-3 sentences each</a:t>
            </a:r>
          </a:p>
          <a:p>
            <a:r>
              <a:rPr lang="en-US" dirty="0" smtClean="0"/>
              <a:t>1) In your own words; why do cartels fail?</a:t>
            </a:r>
          </a:p>
          <a:p>
            <a:r>
              <a:rPr lang="en-US" dirty="0" smtClean="0"/>
              <a:t>2) Are oligopolies and monopolies necessary in market economies?</a:t>
            </a:r>
          </a:p>
          <a:p>
            <a:r>
              <a:rPr lang="en-US" dirty="0" smtClean="0"/>
              <a:t>3) What are/I the biggest issues with monopolies in economies?</a:t>
            </a:r>
          </a:p>
          <a:p>
            <a:r>
              <a:rPr lang="en-US" dirty="0" smtClean="0"/>
              <a:t>4) Which creates more “inside” competition? Collusive or non-collusive oligopolies? WHY?</a:t>
            </a:r>
          </a:p>
          <a:p>
            <a:r>
              <a:rPr lang="en-US" dirty="0" smtClean="0"/>
              <a:t>5) What are the benefits of a monopoly? An oligopoly (non- collusive or collusive)?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512511" cy="1143000"/>
          </a:xfrm>
        </p:spPr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001000" cy="5181600"/>
          </a:xfrm>
        </p:spPr>
        <p:txBody>
          <a:bodyPr numCol="1">
            <a:normAutofit fontScale="77500" lnSpcReduction="20000"/>
          </a:bodyPr>
          <a:lstStyle/>
          <a:p>
            <a:r>
              <a:rPr lang="en-US" sz="2600" dirty="0" smtClean="0"/>
              <a:t>A market that has a single firm</a:t>
            </a:r>
          </a:p>
          <a:p>
            <a:r>
              <a:rPr lang="en-US" sz="2600" dirty="0" smtClean="0"/>
              <a:t>Considered the extreme of a capitalist market</a:t>
            </a:r>
            <a:endParaRPr lang="en-US" sz="2600" dirty="0"/>
          </a:p>
          <a:p>
            <a:r>
              <a:rPr lang="en-US" sz="2800" dirty="0" smtClean="0"/>
              <a:t>Firms dominate the market</a:t>
            </a:r>
          </a:p>
          <a:p>
            <a:pPr lvl="1"/>
            <a:r>
              <a:rPr lang="en-US" sz="2400" dirty="0" smtClean="0"/>
              <a:t>Pricing controls</a:t>
            </a:r>
          </a:p>
          <a:p>
            <a:pPr lvl="1"/>
            <a:r>
              <a:rPr lang="en-US" sz="2400" dirty="0" smtClean="0"/>
              <a:t>Create prices that are in the self interest of the firm, not the consumer</a:t>
            </a:r>
          </a:p>
          <a:p>
            <a:pPr marL="365760" lvl="1" indent="0">
              <a:buNone/>
            </a:pPr>
            <a:endParaRPr lang="en-US" sz="3400" dirty="0" smtClean="0"/>
          </a:p>
          <a:p>
            <a:r>
              <a:rPr lang="en-US" sz="3400" u="sng" dirty="0"/>
              <a:t>3 Major Characteristics: </a:t>
            </a:r>
          </a:p>
          <a:p>
            <a:r>
              <a:rPr lang="en-US" sz="2800" dirty="0" smtClean="0"/>
              <a:t>Firm control over the market:</a:t>
            </a:r>
          </a:p>
          <a:p>
            <a:pPr lvl="1"/>
            <a:r>
              <a:rPr lang="en-US" sz="2600" dirty="0" smtClean="0"/>
              <a:t>Total or close to total control over the market</a:t>
            </a:r>
          </a:p>
          <a:p>
            <a:r>
              <a:rPr lang="en-US" sz="2800" dirty="0" smtClean="0"/>
              <a:t>Consumer control:</a:t>
            </a:r>
          </a:p>
          <a:p>
            <a:pPr lvl="1"/>
            <a:r>
              <a:rPr lang="en-US" sz="2600" dirty="0" smtClean="0"/>
              <a:t>Little to no consumer influence on the market	</a:t>
            </a:r>
          </a:p>
          <a:p>
            <a:r>
              <a:rPr lang="en-US" sz="2800" dirty="0" smtClean="0"/>
              <a:t>Type of product:</a:t>
            </a:r>
          </a:p>
          <a:p>
            <a:pPr lvl="1"/>
            <a:r>
              <a:rPr lang="en-US" sz="2600" dirty="0" smtClean="0"/>
              <a:t>Unique, highly specialized</a:t>
            </a:r>
          </a:p>
        </p:txBody>
      </p:sp>
    </p:spTree>
    <p:extLst>
      <p:ext uri="{BB962C8B-B14F-4D97-AF65-F5344CB8AC3E}">
        <p14:creationId xmlns:p14="http://schemas.microsoft.com/office/powerpoint/2010/main" val="19113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512511" cy="1143000"/>
          </a:xfrm>
        </p:spPr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Mergers and consolidations are highly regulated </a:t>
            </a:r>
          </a:p>
          <a:p>
            <a:pPr lvl="1"/>
            <a:r>
              <a:rPr lang="en-US" sz="2200" dirty="0" smtClean="0"/>
              <a:t>To avoid creating super-sized monopolies</a:t>
            </a:r>
          </a:p>
          <a:p>
            <a:r>
              <a:rPr lang="en-US" dirty="0" smtClean="0"/>
              <a:t>Monopolies are often considered illegal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sz="2400" dirty="0" smtClean="0"/>
              <a:t>Sherman Anti-Trust Act</a:t>
            </a:r>
          </a:p>
          <a:p>
            <a:pPr lvl="1"/>
            <a:r>
              <a:rPr lang="en-US" sz="2200" dirty="0" smtClean="0"/>
              <a:t>1890 by Senator John Sherman</a:t>
            </a:r>
          </a:p>
          <a:p>
            <a:pPr lvl="1"/>
            <a:r>
              <a:rPr lang="en-US" sz="2200" dirty="0" smtClean="0"/>
              <a:t>Ensure an even playing field for all firms</a:t>
            </a:r>
          </a:p>
          <a:p>
            <a:pPr lvl="1"/>
            <a:r>
              <a:rPr lang="en-US" sz="2200" dirty="0" smtClean="0"/>
              <a:t>Intended to keep the market competitive</a:t>
            </a:r>
          </a:p>
          <a:p>
            <a:pPr lvl="1"/>
            <a:endParaRPr lang="en-US" dirty="0"/>
          </a:p>
          <a:p>
            <a:r>
              <a:rPr lang="en-US" i="1" dirty="0" smtClean="0"/>
              <a:t>Partner Talk </a:t>
            </a:r>
          </a:p>
          <a:p>
            <a:pPr lvl="1"/>
            <a:r>
              <a:rPr lang="en-US" sz="2200" dirty="0" smtClean="0"/>
              <a:t>Who is a monopolistic firm looking out for? </a:t>
            </a:r>
          </a:p>
          <a:p>
            <a:pPr lvl="1"/>
            <a:r>
              <a:rPr lang="en-US" sz="2200" dirty="0" smtClean="0"/>
              <a:t>Thinking way back……does a monopoly have more or less </a:t>
            </a:r>
            <a:r>
              <a:rPr lang="en-US" sz="2200" u="sng" dirty="0" smtClean="0"/>
              <a:t>negative</a:t>
            </a:r>
            <a:r>
              <a:rPr lang="en-US" sz="2200" dirty="0" smtClean="0"/>
              <a:t> externalities? WHY?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39" y="2438400"/>
            <a:ext cx="3152775" cy="23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512511" cy="1143000"/>
          </a:xfrm>
        </p:spPr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52400" y="1371600"/>
            <a:ext cx="66294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Market competition that follows 5 patterns/guidelines</a:t>
            </a:r>
          </a:p>
          <a:p>
            <a:pPr lvl="1"/>
            <a:r>
              <a:rPr lang="en-US" dirty="0" smtClean="0"/>
              <a:t>1) </a:t>
            </a:r>
            <a:r>
              <a:rPr lang="en-US" sz="2200" dirty="0" smtClean="0"/>
              <a:t>all firms sell an identical or similar product</a:t>
            </a:r>
          </a:p>
          <a:p>
            <a:pPr lvl="1"/>
            <a:r>
              <a:rPr lang="en-US" sz="2200" dirty="0" smtClean="0"/>
              <a:t>2) all firms do not control the market price for a product</a:t>
            </a:r>
          </a:p>
          <a:p>
            <a:pPr lvl="2"/>
            <a:r>
              <a:rPr lang="en-US" sz="2000" dirty="0" smtClean="0"/>
              <a:t>Who controls the market then??</a:t>
            </a:r>
          </a:p>
          <a:p>
            <a:pPr lvl="1"/>
            <a:r>
              <a:rPr lang="en-US" sz="2200" dirty="0" smtClean="0"/>
              <a:t>3) all firms has a small market share</a:t>
            </a:r>
          </a:p>
          <a:p>
            <a:pPr lvl="1"/>
            <a:r>
              <a:rPr lang="en-US" sz="2200" dirty="0" smtClean="0"/>
              <a:t>4) buyers have market information about the product and know the price charged by each firm</a:t>
            </a:r>
          </a:p>
          <a:p>
            <a:pPr lvl="1"/>
            <a:r>
              <a:rPr lang="en-US" sz="2200" dirty="0" smtClean="0"/>
              <a:t>5) the market has lots of freedom of entry and exit</a:t>
            </a:r>
          </a:p>
          <a:p>
            <a:pPr lvl="2"/>
            <a:r>
              <a:rPr lang="en-US" sz="2000" dirty="0" smtClean="0"/>
              <a:t>Not too difficult to enter into the market as a firm</a:t>
            </a:r>
          </a:p>
          <a:p>
            <a:pPr lvl="2"/>
            <a:r>
              <a:rPr lang="en-US" sz="2000" dirty="0" smtClean="0"/>
              <a:t>Entrepreneurship does best here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2133600" cy="176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20649" r="17671"/>
          <a:stretch/>
        </p:blipFill>
        <p:spPr bwMode="auto">
          <a:xfrm>
            <a:off x="6553200" y="3249754"/>
            <a:ext cx="2300748" cy="20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b="24999"/>
          <a:stretch/>
        </p:blipFill>
        <p:spPr bwMode="auto">
          <a:xfrm>
            <a:off x="6479459" y="5554575"/>
            <a:ext cx="2054942" cy="13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12511" cy="1143000"/>
          </a:xfrm>
        </p:spPr>
        <p:txBody>
          <a:bodyPr/>
          <a:lstStyle/>
          <a:p>
            <a:r>
              <a:rPr lang="en-US" dirty="0" smtClean="0"/>
              <a:t>Perfect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610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Exact opposite of a monopoly</a:t>
            </a:r>
          </a:p>
          <a:p>
            <a:r>
              <a:rPr lang="en-US" sz="2400" dirty="0" smtClean="0"/>
              <a:t>The market has many buyers and sellers</a:t>
            </a:r>
          </a:p>
          <a:p>
            <a:pPr lvl="1"/>
            <a:r>
              <a:rPr lang="en-US" sz="2200" dirty="0" smtClean="0"/>
              <a:t>Lots of substitutes for goods and services that are considered expensive</a:t>
            </a:r>
          </a:p>
          <a:p>
            <a:pPr lvl="1"/>
            <a:endParaRPr lang="en-US" sz="2200" dirty="0"/>
          </a:p>
          <a:p>
            <a:pPr marL="365760" lvl="1" indent="0">
              <a:buNone/>
            </a:pPr>
            <a:endParaRPr lang="en-US" sz="2200" dirty="0" smtClean="0"/>
          </a:p>
          <a:p>
            <a:pPr marL="365760" lvl="1" indent="0">
              <a:buNone/>
            </a:pPr>
            <a:endParaRPr lang="en-US" sz="2200" dirty="0" smtClean="0"/>
          </a:p>
          <a:p>
            <a:pPr marL="365760" lvl="1" indent="0">
              <a:buNone/>
            </a:pPr>
            <a:endParaRPr lang="en-US" sz="2200" dirty="0" smtClean="0"/>
          </a:p>
          <a:p>
            <a:pPr lvl="1"/>
            <a:r>
              <a:rPr lang="en-US" sz="2200" i="1" dirty="0" smtClean="0"/>
              <a:t>Partner talk</a:t>
            </a:r>
          </a:p>
          <a:p>
            <a:pPr lvl="2"/>
            <a:r>
              <a:rPr lang="en-US" sz="2000" dirty="0" smtClean="0"/>
              <a:t>Because of the amount of substitutes and competition, do individual companies make the </a:t>
            </a:r>
            <a:r>
              <a:rPr lang="en-US" sz="2000" dirty="0" err="1" smtClean="0"/>
              <a:t>moogah</a:t>
            </a:r>
            <a:r>
              <a:rPr lang="en-US" sz="2000" dirty="0" smtClean="0"/>
              <a:t> bucks?? (high profits?)</a:t>
            </a:r>
          </a:p>
          <a:p>
            <a:pPr lvl="2"/>
            <a:r>
              <a:rPr lang="en-US" sz="2000" dirty="0" smtClean="0"/>
              <a:t>Even though firms have identical/similar products, why do they try to differentiate their products?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1" r="13215"/>
          <a:stretch/>
        </p:blipFill>
        <p:spPr bwMode="auto">
          <a:xfrm>
            <a:off x="2895599" y="2979173"/>
            <a:ext cx="1219201" cy="176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3921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8172" b="9818"/>
          <a:stretch/>
        </p:blipFill>
        <p:spPr bwMode="auto">
          <a:xfrm>
            <a:off x="4279490" y="3262038"/>
            <a:ext cx="2286000" cy="11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95622"/>
            <a:ext cx="2235763" cy="12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848601" cy="1143000"/>
          </a:xfrm>
        </p:spPr>
        <p:txBody>
          <a:bodyPr/>
          <a:lstStyle/>
          <a:p>
            <a:r>
              <a:rPr lang="en-US" dirty="0" smtClean="0"/>
              <a:t>Monopolistic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143000"/>
            <a:ext cx="83058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Considered imperfect competition</a:t>
            </a:r>
          </a:p>
          <a:p>
            <a:r>
              <a:rPr lang="en-US" dirty="0" smtClean="0"/>
              <a:t>When many firms produce and sell differentiated goods or services</a:t>
            </a:r>
          </a:p>
          <a:p>
            <a:pPr lvl="1"/>
            <a:r>
              <a:rPr lang="en-US" dirty="0" smtClean="0"/>
              <a:t>These goods are varied and different but </a:t>
            </a:r>
            <a:r>
              <a:rPr lang="en-US" i="1" dirty="0" smtClean="0"/>
              <a:t>not substitute goods</a:t>
            </a:r>
          </a:p>
          <a:p>
            <a:pPr lvl="1"/>
            <a:r>
              <a:rPr lang="en-US" dirty="0" smtClean="0"/>
              <a:t>There might be multiple companies that make these goods, however they might different enough</a:t>
            </a:r>
          </a:p>
          <a:p>
            <a:r>
              <a:rPr lang="en-US" dirty="0" smtClean="0"/>
              <a:t>Firms will set prices on the market, like perfect monopolies</a:t>
            </a:r>
          </a:p>
          <a:p>
            <a:r>
              <a:rPr lang="en-US" dirty="0" smtClean="0"/>
              <a:t>Mostly free market entry and exit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EX: restaurants, hairstylists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799"/>
            <a:ext cx="2647950" cy="18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90" y="4343400"/>
            <a:ext cx="338457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3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512511" cy="1143000"/>
          </a:xfrm>
        </p:spPr>
        <p:txBody>
          <a:bodyPr/>
          <a:lstStyle/>
          <a:p>
            <a:r>
              <a:rPr lang="en-US" dirty="0" smtClean="0"/>
              <a:t>Price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7924800" cy="5181600"/>
          </a:xfrm>
        </p:spPr>
        <p:txBody>
          <a:bodyPr/>
          <a:lstStyle/>
          <a:p>
            <a:r>
              <a:rPr lang="en-US" dirty="0" smtClean="0"/>
              <a:t>When firms undercut other firms through prices</a:t>
            </a:r>
          </a:p>
          <a:p>
            <a:r>
              <a:rPr lang="en-US" dirty="0" smtClean="0"/>
              <a:t>Price changes for similar or identical products for different people</a:t>
            </a:r>
          </a:p>
          <a:p>
            <a:pPr lvl="1"/>
            <a:r>
              <a:rPr lang="en-US" dirty="0" smtClean="0"/>
              <a:t>EX: student discounts, senior discount, bulk pricing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Relies on consumer willingness to pay new prices and the elasticity of their demand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To maintain competition with products that are similar</a:t>
            </a:r>
          </a:p>
          <a:p>
            <a:pPr lvl="1"/>
            <a:r>
              <a:rPr lang="en-US" dirty="0" smtClean="0"/>
              <a:t>Common and almost necessary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752600"/>
            <a:ext cx="4137866" cy="975546"/>
          </a:xfrm>
        </p:spPr>
        <p:txBody>
          <a:bodyPr/>
          <a:lstStyle/>
          <a:p>
            <a:r>
              <a:rPr lang="en-US" dirty="0" smtClean="0"/>
              <a:t>Oligopolies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908323"/>
            <a:ext cx="7772400" cy="105174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0" dirty="0" smtClean="0">
                <a:effectLst/>
              </a:rPr>
              <a:t>“a </a:t>
            </a:r>
            <a:r>
              <a:rPr lang="en-US" sz="2400" b="0" dirty="0">
                <a:effectLst/>
              </a:rPr>
              <a:t>state of limited competition, in which a market is shared by a small number of producers or </a:t>
            </a:r>
            <a:r>
              <a:rPr lang="en-US" sz="2400" b="0" dirty="0" smtClean="0">
                <a:effectLst/>
              </a:rPr>
              <a:t>sellers”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84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6512511" cy="1143000"/>
          </a:xfrm>
        </p:spPr>
        <p:txBody>
          <a:bodyPr/>
          <a:lstStyle/>
          <a:p>
            <a:r>
              <a:rPr lang="en-US" dirty="0" smtClean="0"/>
              <a:t>Oligopolies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438400"/>
            <a:ext cx="8305800" cy="3429000"/>
          </a:xfrm>
        </p:spPr>
        <p:txBody>
          <a:bodyPr/>
          <a:lstStyle/>
          <a:p>
            <a:r>
              <a:rPr lang="en-US" dirty="0" smtClean="0"/>
              <a:t>Only a few large firms control the market</a:t>
            </a:r>
          </a:p>
          <a:p>
            <a:r>
              <a:rPr lang="en-US" dirty="0" smtClean="0"/>
              <a:t>Higher barriers of entry for new firms (though not impossible)</a:t>
            </a:r>
          </a:p>
          <a:p>
            <a:r>
              <a:rPr lang="en-US" dirty="0" smtClean="0"/>
              <a:t>Independent decision making</a:t>
            </a:r>
          </a:p>
          <a:p>
            <a:r>
              <a:rPr lang="en-US" dirty="0" smtClean="0"/>
              <a:t>Tend to set prices </a:t>
            </a:r>
          </a:p>
          <a:p>
            <a:pPr lvl="1"/>
            <a:r>
              <a:rPr lang="en-US" dirty="0" smtClean="0"/>
              <a:t>eventually increasing their profits, as they are set higher than the market price</a:t>
            </a:r>
          </a:p>
          <a:p>
            <a:pPr lvl="1"/>
            <a:r>
              <a:rPr lang="en-US" dirty="0" smtClean="0"/>
              <a:t>OR alternatively, one company can severely drop prices to take business from the other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671</Words>
  <Application>Microsoft Office PowerPoint</Application>
  <PresentationFormat>On-screen Show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Georgia</vt:lpstr>
      <vt:lpstr>Trebuchet MS</vt:lpstr>
      <vt:lpstr>Slipstream</vt:lpstr>
      <vt:lpstr>Market Structures</vt:lpstr>
      <vt:lpstr>Monopolies</vt:lpstr>
      <vt:lpstr>Monopolies</vt:lpstr>
      <vt:lpstr>Perfect Competition</vt:lpstr>
      <vt:lpstr>Perfect Competition</vt:lpstr>
      <vt:lpstr>Monopolistic Competition</vt:lpstr>
      <vt:lpstr>Price Discrimination</vt:lpstr>
      <vt:lpstr>Oligopolies</vt:lpstr>
      <vt:lpstr>Oligopolies</vt:lpstr>
      <vt:lpstr>Non-collusive Oligopolies</vt:lpstr>
      <vt:lpstr>Collusive Oligopolies</vt:lpstr>
      <vt:lpstr>Reflection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</dc:creator>
  <cp:lastModifiedBy>Lukas Sarah</cp:lastModifiedBy>
  <cp:revision>33</cp:revision>
  <dcterms:created xsi:type="dcterms:W3CDTF">2016-11-02T23:42:31Z</dcterms:created>
  <dcterms:modified xsi:type="dcterms:W3CDTF">2017-04-24T18:02:24Z</dcterms:modified>
</cp:coreProperties>
</file>