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267" r:id="rId3"/>
    <p:sldId id="257" r:id="rId4"/>
    <p:sldId id="258" r:id="rId5"/>
    <p:sldId id="259" r:id="rId6"/>
    <p:sldId id="260" r:id="rId7"/>
    <p:sldId id="268" r:id="rId8"/>
    <p:sldId id="261" r:id="rId9"/>
    <p:sldId id="262" r:id="rId10"/>
    <p:sldId id="263" r:id="rId11"/>
    <p:sldId id="269" r:id="rId12"/>
    <p:sldId id="276" r:id="rId13"/>
    <p:sldId id="277" r:id="rId14"/>
    <p:sldId id="264" r:id="rId15"/>
    <p:sldId id="265" r:id="rId16"/>
    <p:sldId id="266" r:id="rId17"/>
    <p:sldId id="270" r:id="rId18"/>
    <p:sldId id="272" r:id="rId19"/>
    <p:sldId id="273" r:id="rId20"/>
    <p:sldId id="274" r:id="rId21"/>
    <p:sldId id="271" r:id="rId22"/>
    <p:sldId id="275" r:id="rId23"/>
    <p:sldId id="278" r:id="rId24"/>
    <p:sldId id="279" r:id="rId25"/>
    <p:sldId id="280" r:id="rId26"/>
    <p:sldId id="282" r:id="rId27"/>
    <p:sldId id="281" r:id="rId28"/>
    <p:sldId id="283" r:id="rId29"/>
    <p:sldId id="284" r:id="rId30"/>
    <p:sldId id="285" r:id="rId31"/>
    <p:sldId id="286" r:id="rId32"/>
    <p:sldId id="287" r:id="rId33"/>
    <p:sldId id="289" r:id="rId34"/>
    <p:sldId id="288" r:id="rId35"/>
    <p:sldId id="291" r:id="rId36"/>
    <p:sldId id="290" r:id="rId37"/>
    <p:sldId id="292" r:id="rId3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21" autoAdjust="0"/>
  </p:normalViewPr>
  <p:slideViewPr>
    <p:cSldViewPr>
      <p:cViewPr>
        <p:scale>
          <a:sx n="46" d="100"/>
          <a:sy n="46" d="100"/>
        </p:scale>
        <p:origin x="-1764" y="-12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EDE7D7-B5D2-4BF3-821C-22EE472DC03B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680A857-7147-4ED7-9223-A0ACB3CFE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2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27E46C-4605-410E-A12B-9B097CB1950D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D1A0C9-F2C8-4976-848A-D1AA2F66C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62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1A0C9-F2C8-4976-848A-D1AA2F66C9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21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5770-0C1F-4F0A-A6AF-C8B8E6DD7FE4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CA40-6AFB-469C-9B13-DEB37CEC33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5770-0C1F-4F0A-A6AF-C8B8E6DD7FE4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CA40-6AFB-469C-9B13-DEB37CEC33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5770-0C1F-4F0A-A6AF-C8B8E6DD7FE4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CA40-6AFB-469C-9B13-DEB37CEC33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5770-0C1F-4F0A-A6AF-C8B8E6DD7FE4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CA40-6AFB-469C-9B13-DEB37CEC33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5770-0C1F-4F0A-A6AF-C8B8E6DD7FE4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CA40-6AFB-469C-9B13-DEB37CEC33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5770-0C1F-4F0A-A6AF-C8B8E6DD7FE4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CA40-6AFB-469C-9B13-DEB37CEC33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5770-0C1F-4F0A-A6AF-C8B8E6DD7FE4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CA40-6AFB-469C-9B13-DEB37CEC33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5770-0C1F-4F0A-A6AF-C8B8E6DD7FE4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CA40-6AFB-469C-9B13-DEB37CEC33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5770-0C1F-4F0A-A6AF-C8B8E6DD7FE4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CA40-6AFB-469C-9B13-DEB37CEC33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5770-0C1F-4F0A-A6AF-C8B8E6DD7FE4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CA40-6AFB-469C-9B13-DEB37CEC33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5770-0C1F-4F0A-A6AF-C8B8E6DD7FE4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CCA40-6AFB-469C-9B13-DEB37CEC33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20CCA40-6AFB-469C-9B13-DEB37CEC335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9965770-0C1F-4F0A-A6AF-C8B8E6DD7FE4}" type="datetimeFigureOut">
              <a:rPr lang="en-US" smtClean="0"/>
              <a:t>12/9/2016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fIe9P13X8s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0556FLLkBT0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Roman Republic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44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Patricians</a:t>
            </a:r>
          </a:p>
          <a:p>
            <a:pPr lvl="1"/>
            <a:r>
              <a:rPr lang="en-US" dirty="0" smtClean="0"/>
              <a:t>Ruling class families</a:t>
            </a:r>
          </a:p>
          <a:p>
            <a:pPr lvl="1"/>
            <a:r>
              <a:rPr lang="en-US" dirty="0" smtClean="0"/>
              <a:t>Origins: 100 men appointed senators by  Romulus</a:t>
            </a:r>
          </a:p>
          <a:p>
            <a:pPr lvl="2"/>
            <a:r>
              <a:rPr lang="en-US" dirty="0" smtClean="0"/>
              <a:t>“fathers” and their decedents</a:t>
            </a:r>
          </a:p>
          <a:p>
            <a:r>
              <a:rPr lang="en-US" dirty="0" smtClean="0"/>
              <a:t>Plebeians</a:t>
            </a:r>
          </a:p>
          <a:p>
            <a:pPr lvl="1"/>
            <a:r>
              <a:rPr lang="en-US" dirty="0" smtClean="0"/>
              <a:t>Roman commoner</a:t>
            </a:r>
          </a:p>
          <a:p>
            <a:pPr lvl="1"/>
            <a:r>
              <a:rPr lang="en-US" dirty="0" smtClean="0"/>
              <a:t>Free, citizens, working class</a:t>
            </a:r>
          </a:p>
          <a:p>
            <a:pPr lvl="1"/>
            <a:r>
              <a:rPr lang="en-US" dirty="0" smtClean="0"/>
              <a:t>Extremely rare, but they could gain enough money to join the patrician class</a:t>
            </a:r>
          </a:p>
          <a:p>
            <a:pPr lvl="1"/>
            <a:r>
              <a:rPr lang="en-US" dirty="0" smtClean="0"/>
              <a:t>Little power, but high population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Why did patricians want to prevent plebeians from holding important positions?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76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Classes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867400" cy="4800600"/>
          </a:xfrm>
        </p:spPr>
        <p:txBody>
          <a:bodyPr/>
          <a:lstStyle/>
          <a:p>
            <a:r>
              <a:rPr lang="en-US" dirty="0" smtClean="0"/>
              <a:t>Tributes</a:t>
            </a:r>
          </a:p>
          <a:p>
            <a:pPr lvl="1"/>
            <a:r>
              <a:rPr lang="en-US" dirty="0" smtClean="0"/>
              <a:t>Tax or payment to a nation</a:t>
            </a:r>
          </a:p>
          <a:p>
            <a:pPr lvl="1"/>
            <a:r>
              <a:rPr lang="en-US" dirty="0" smtClean="0"/>
              <a:t>Enacted on conquered lands</a:t>
            </a:r>
          </a:p>
          <a:p>
            <a:pPr lvl="2"/>
            <a:r>
              <a:rPr lang="en-US" dirty="0" smtClean="0"/>
              <a:t>Tax on all imported produce (sometimes on exports from Rome)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Payment of allied nations to the Roman Republic</a:t>
            </a:r>
          </a:p>
          <a:p>
            <a:pPr lvl="2"/>
            <a:r>
              <a:rPr lang="en-US" dirty="0" smtClean="0"/>
              <a:t>These allies will pay for their alliance but never be considered citizens</a:t>
            </a:r>
          </a:p>
          <a:p>
            <a:pPr lvl="2"/>
            <a:r>
              <a:rPr lang="en-US" dirty="0" smtClean="0"/>
              <a:t>Overall, pay for soldiers and ability to increase the empire</a:t>
            </a:r>
          </a:p>
          <a:p>
            <a:pPr lvl="2"/>
            <a:r>
              <a:rPr lang="en-US" dirty="0" smtClean="0"/>
              <a:t>Eventually these individuals will gain citizenship against the warnings of the Senate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05000"/>
            <a:ext cx="3124200" cy="388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55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Land-owning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Latifundium</a:t>
            </a:r>
            <a:r>
              <a:rPr lang="en-US" dirty="0" smtClean="0"/>
              <a:t> (</a:t>
            </a:r>
            <a:r>
              <a:rPr lang="en-US" dirty="0" err="1" smtClean="0"/>
              <a:t>Latifundia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Divisions of land for crop bearing or livestock</a:t>
            </a:r>
          </a:p>
          <a:p>
            <a:pPr lvl="1"/>
            <a:r>
              <a:rPr lang="en-US" dirty="0" smtClean="0"/>
              <a:t>Large Roman farming estates</a:t>
            </a:r>
          </a:p>
          <a:p>
            <a:pPr lvl="1"/>
            <a:r>
              <a:rPr lang="en-US" dirty="0" smtClean="0"/>
              <a:t>Initially begun as spoils of war</a:t>
            </a:r>
          </a:p>
          <a:p>
            <a:pPr lvl="2"/>
            <a:r>
              <a:rPr lang="en-US" dirty="0" smtClean="0"/>
              <a:t>Conquered people were turning their land to Roman officials</a:t>
            </a:r>
          </a:p>
          <a:p>
            <a:pPr lvl="1"/>
            <a:r>
              <a:rPr lang="en-US" dirty="0" smtClean="0"/>
              <a:t>One of the ways Senators could make money</a:t>
            </a:r>
          </a:p>
          <a:p>
            <a:pPr lvl="2"/>
            <a:r>
              <a:rPr lang="en-US" dirty="0" smtClean="0"/>
              <a:t>No naval trading, turned to farming instead</a:t>
            </a:r>
          </a:p>
          <a:p>
            <a:pPr lvl="2"/>
            <a:r>
              <a:rPr lang="en-US" dirty="0" smtClean="0"/>
              <a:t>Start to purchase surrounding land</a:t>
            </a:r>
          </a:p>
          <a:p>
            <a:pPr lvl="1"/>
            <a:r>
              <a:rPr lang="en-US" dirty="0" smtClean="0"/>
              <a:t>Only slaves will be working these estates</a:t>
            </a:r>
          </a:p>
          <a:p>
            <a:pPr lvl="2"/>
            <a:r>
              <a:rPr lang="en-US" dirty="0" smtClean="0"/>
              <a:t>Farmers (individual land owning) will be part of the Roman armies</a:t>
            </a:r>
          </a:p>
          <a:p>
            <a:pPr lvl="1"/>
            <a:r>
              <a:rPr lang="en-US" dirty="0" smtClean="0"/>
              <a:t>Onset of “agribusiness”</a:t>
            </a:r>
          </a:p>
          <a:p>
            <a:pPr lvl="2"/>
            <a:r>
              <a:rPr lang="en-US" dirty="0" smtClean="0"/>
              <a:t>Concept of villas – large land estates</a:t>
            </a:r>
          </a:p>
        </p:txBody>
      </p:sp>
    </p:spTree>
    <p:extLst>
      <p:ext uri="{BB962C8B-B14F-4D97-AF65-F5344CB8AC3E}">
        <p14:creationId xmlns:p14="http://schemas.microsoft.com/office/powerpoint/2010/main" val="184478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Latifundia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23007"/>
            <a:ext cx="5093835" cy="315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62000"/>
            <a:ext cx="409258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332422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42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campaigns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Legions and the Punic Wars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6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r>
              <a:rPr lang="en-US" dirty="0" smtClean="0"/>
              <a:t>Roman Military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" y="838200"/>
            <a:ext cx="7620000" cy="4800600"/>
          </a:xfrm>
        </p:spPr>
        <p:txBody>
          <a:bodyPr/>
          <a:lstStyle/>
          <a:p>
            <a:r>
              <a:rPr lang="en-US" dirty="0" smtClean="0"/>
              <a:t>Legion: </a:t>
            </a:r>
          </a:p>
          <a:p>
            <a:pPr lvl="1"/>
            <a:r>
              <a:rPr lang="en-US" dirty="0" smtClean="0"/>
              <a:t>Largest Roman army</a:t>
            </a:r>
          </a:p>
          <a:p>
            <a:pPr lvl="1"/>
            <a:r>
              <a:rPr lang="en-US" dirty="0" smtClean="0"/>
              <a:t>3,000-5,200 men (varied at times of war)</a:t>
            </a:r>
          </a:p>
          <a:p>
            <a:pPr lvl="1"/>
            <a:r>
              <a:rPr lang="en-US" dirty="0" smtClean="0"/>
              <a:t>Became more formally organized in the Roman Republic</a:t>
            </a:r>
          </a:p>
          <a:p>
            <a:pPr lvl="2"/>
            <a:r>
              <a:rPr lang="en-US" dirty="0" smtClean="0"/>
              <a:t>Controlled by a consul</a:t>
            </a:r>
          </a:p>
          <a:p>
            <a:pPr lvl="1"/>
            <a:r>
              <a:rPr lang="en-US" dirty="0" smtClean="0"/>
              <a:t>Formed by 3 units</a:t>
            </a:r>
          </a:p>
          <a:p>
            <a:pPr lvl="2"/>
            <a:r>
              <a:rPr lang="en-US" dirty="0" smtClean="0"/>
              <a:t>Equites: prestigious cavalry unit</a:t>
            </a:r>
          </a:p>
          <a:p>
            <a:pPr lvl="2"/>
            <a:r>
              <a:rPr lang="en-US" dirty="0" err="1" smtClean="0"/>
              <a:t>Velites</a:t>
            </a:r>
            <a:r>
              <a:rPr lang="en-US" dirty="0" smtClean="0"/>
              <a:t>: light infantry – poor citizens who could not afford proper army</a:t>
            </a:r>
          </a:p>
          <a:p>
            <a:pPr lvl="3"/>
            <a:r>
              <a:rPr lang="en-US" dirty="0" smtClean="0"/>
              <a:t>Javelin-throwers, harass the enemy, or cover up movement</a:t>
            </a:r>
          </a:p>
          <a:p>
            <a:pPr lvl="2"/>
            <a:r>
              <a:rPr lang="en-US" dirty="0" smtClean="0"/>
              <a:t>Heavy infantry: citizens that could afford equipment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99000"/>
            <a:ext cx="37594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4682084"/>
            <a:ext cx="3733800" cy="22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82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Punic 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800600"/>
          </a:xfrm>
        </p:spPr>
        <p:txBody>
          <a:bodyPr numCol="2"/>
          <a:lstStyle/>
          <a:p>
            <a:r>
              <a:rPr lang="en-US" dirty="0" smtClean="0"/>
              <a:t>Carthage </a:t>
            </a:r>
          </a:p>
          <a:p>
            <a:pPr lvl="1"/>
            <a:r>
              <a:rPr lang="en-US" dirty="0" smtClean="0"/>
              <a:t>“Great Jewel of the Mediterranean” </a:t>
            </a:r>
          </a:p>
          <a:p>
            <a:pPr lvl="1"/>
            <a:r>
              <a:rPr lang="en-US" dirty="0" smtClean="0"/>
              <a:t>Controlled most of north Africa</a:t>
            </a:r>
          </a:p>
          <a:p>
            <a:pPr lvl="1"/>
            <a:r>
              <a:rPr lang="en-US" dirty="0" smtClean="0"/>
              <a:t>Older than Roman Empire</a:t>
            </a:r>
          </a:p>
          <a:p>
            <a:pPr lvl="1"/>
            <a:r>
              <a:rPr lang="en-US" dirty="0" smtClean="0"/>
              <a:t>Human (baby) sacrifice rituals are said to be the beginnings of the Punic Wars</a:t>
            </a:r>
          </a:p>
          <a:p>
            <a:pPr lvl="1"/>
            <a:r>
              <a:rPr lang="en-US" dirty="0" smtClean="0"/>
              <a:t>Naval army is superior to Rome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marL="777240" lvl="2" indent="0">
              <a:buNone/>
            </a:pPr>
            <a:r>
              <a:rPr lang="en-US" dirty="0" smtClean="0"/>
              <a:t>	</a:t>
            </a:r>
          </a:p>
          <a:p>
            <a:r>
              <a:rPr lang="en-US" dirty="0" smtClean="0"/>
              <a:t>Rome</a:t>
            </a:r>
          </a:p>
          <a:p>
            <a:pPr lvl="1"/>
            <a:r>
              <a:rPr lang="en-US" dirty="0" smtClean="0"/>
              <a:t>Rome will take Carthage’s ship blue prints and create a navy</a:t>
            </a:r>
          </a:p>
          <a:p>
            <a:pPr lvl="2"/>
            <a:r>
              <a:rPr lang="en-US" dirty="0" smtClean="0"/>
              <a:t>Still superior in hand to hand combat</a:t>
            </a:r>
          </a:p>
          <a:p>
            <a:pPr lvl="1"/>
            <a:r>
              <a:rPr lang="en-US" dirty="0" smtClean="0"/>
              <a:t>23 years later – 1</a:t>
            </a:r>
            <a:r>
              <a:rPr lang="en-US" baseline="30000" dirty="0" smtClean="0"/>
              <a:t>st</a:t>
            </a:r>
            <a:r>
              <a:rPr lang="en-US" dirty="0" smtClean="0"/>
              <a:t> Punic War</a:t>
            </a:r>
          </a:p>
          <a:p>
            <a:pPr lvl="2"/>
            <a:r>
              <a:rPr lang="en-US" dirty="0" smtClean="0"/>
              <a:t>Roman victory over Carthage</a:t>
            </a:r>
          </a:p>
          <a:p>
            <a:pPr lvl="2"/>
            <a:r>
              <a:rPr lang="en-US" dirty="0" smtClean="0"/>
              <a:t>Gain control over Sicily  and Sardinia</a:t>
            </a:r>
          </a:p>
          <a:p>
            <a:pPr lvl="2"/>
            <a:r>
              <a:rPr lang="en-US" dirty="0" smtClean="0"/>
              <a:t>Carthage will sign a treaty</a:t>
            </a:r>
          </a:p>
          <a:p>
            <a:pPr lvl="3"/>
            <a:r>
              <a:rPr lang="en-US" dirty="0" smtClean="0"/>
              <a:t>Handing over the treasury to the Roman Empire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410200"/>
            <a:ext cx="37623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41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Punic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264 BC -  241 BC</a:t>
            </a:r>
          </a:p>
          <a:p>
            <a:r>
              <a:rPr lang="en-US" dirty="0" smtClean="0"/>
              <a:t>Naval heavy warfare</a:t>
            </a:r>
          </a:p>
          <a:p>
            <a:r>
              <a:rPr lang="en-US" dirty="0" smtClean="0"/>
              <a:t>Roman victory over Carthage</a:t>
            </a:r>
          </a:p>
          <a:p>
            <a:pPr lvl="1"/>
            <a:r>
              <a:rPr lang="en-US" dirty="0" smtClean="0"/>
              <a:t>Not a huge loss for either side, however decades of war will force peace terms</a:t>
            </a:r>
          </a:p>
          <a:p>
            <a:pPr lvl="1"/>
            <a:r>
              <a:rPr lang="en-US" dirty="0" smtClean="0"/>
              <a:t>The crushing treaty influenced Hannibal’s perception of Rome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4014787"/>
            <a:ext cx="47625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51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Punic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7848600" cy="5105400"/>
          </a:xfrm>
        </p:spPr>
        <p:txBody>
          <a:bodyPr/>
          <a:lstStyle/>
          <a:p>
            <a:r>
              <a:rPr lang="en-US" dirty="0" smtClean="0"/>
              <a:t>218-201 BC</a:t>
            </a:r>
          </a:p>
          <a:p>
            <a:r>
              <a:rPr lang="en-US" dirty="0" smtClean="0"/>
              <a:t>Carthage attempted invasion of Rome</a:t>
            </a:r>
          </a:p>
          <a:p>
            <a:pPr lvl="1"/>
            <a:r>
              <a:rPr lang="en-US" dirty="0" smtClean="0"/>
              <a:t>Lead by Commander Hannibal</a:t>
            </a:r>
          </a:p>
          <a:p>
            <a:pPr lvl="2"/>
            <a:r>
              <a:rPr lang="en-US" dirty="0" smtClean="0"/>
              <a:t>Takes over much of Spain at first </a:t>
            </a:r>
          </a:p>
          <a:p>
            <a:pPr lvl="2"/>
            <a:r>
              <a:rPr lang="en-US" dirty="0" smtClean="0"/>
              <a:t>Leads his army from Africa through the Alps Mountains to Rome</a:t>
            </a:r>
          </a:p>
          <a:p>
            <a:r>
              <a:rPr lang="en-US" dirty="0" smtClean="0"/>
              <a:t>Cornelius Scipio</a:t>
            </a:r>
          </a:p>
          <a:p>
            <a:pPr lvl="1"/>
            <a:r>
              <a:rPr lang="en-US" dirty="0" smtClean="0"/>
              <a:t>Roman general that will attack Hannibal and troops in Italy</a:t>
            </a:r>
          </a:p>
          <a:p>
            <a:pPr lvl="1"/>
            <a:endParaRPr lang="en-US" dirty="0"/>
          </a:p>
          <a:p>
            <a:r>
              <a:rPr lang="en-US" dirty="0" smtClean="0"/>
              <a:t>Battle at Cannae</a:t>
            </a:r>
          </a:p>
          <a:p>
            <a:pPr lvl="1"/>
            <a:r>
              <a:rPr lang="en-US" dirty="0" smtClean="0"/>
              <a:t>Hannibal will use the terrain to his advantage</a:t>
            </a:r>
          </a:p>
          <a:p>
            <a:pPr lvl="1"/>
            <a:r>
              <a:rPr lang="en-US" dirty="0" smtClean="0"/>
              <a:t>Surrounds Roman troops, used strategic maneuvers and trap the Romans</a:t>
            </a:r>
          </a:p>
          <a:p>
            <a:pPr lvl="1"/>
            <a:r>
              <a:rPr lang="en-US" dirty="0" smtClean="0"/>
              <a:t>50,000 Romans KIA  vs 5,700 Carthaginians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35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Punic War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001000" cy="437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98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32" y="1828800"/>
            <a:ext cx="6172200" cy="234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4419600"/>
            <a:ext cx="76200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/>
              <a:t>Roman Kingdom: 753-509 BC</a:t>
            </a:r>
          </a:p>
          <a:p>
            <a:pPr algn="ctr"/>
            <a:r>
              <a:rPr lang="en-US" sz="3200" dirty="0" smtClean="0"/>
              <a:t>Roman Republic: 509 -27 BC</a:t>
            </a:r>
          </a:p>
          <a:p>
            <a:pPr algn="ctr"/>
            <a:r>
              <a:rPr lang="en-US" sz="3200" dirty="0" smtClean="0"/>
              <a:t>Roman Empire: 27 BC – 395 AD</a:t>
            </a:r>
            <a:endParaRPr lang="en-US" sz="32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6" y="228600"/>
            <a:ext cx="8479536" cy="135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73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Punic War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695246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2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Punic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029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41148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hfIe9P13X8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1752600"/>
            <a:ext cx="7857067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Punic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76200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149 – 146 BC</a:t>
            </a:r>
          </a:p>
          <a:p>
            <a:r>
              <a:rPr lang="en-US" dirty="0" smtClean="0"/>
              <a:t>“Carthage must be destroyed”</a:t>
            </a:r>
          </a:p>
          <a:p>
            <a:r>
              <a:rPr lang="en-US" dirty="0" smtClean="0"/>
              <a:t>Utica – Carthage’s long-time ally will surrender to the Romans</a:t>
            </a:r>
          </a:p>
          <a:p>
            <a:r>
              <a:rPr lang="en-US" dirty="0" smtClean="0"/>
              <a:t>Rome will declare war and demand surrender</a:t>
            </a:r>
          </a:p>
          <a:p>
            <a:pPr lvl="1"/>
            <a:r>
              <a:rPr lang="en-US" dirty="0" smtClean="0"/>
              <a:t>Told Carthaginians to leave Carthage and resettle elsewhere</a:t>
            </a:r>
          </a:p>
          <a:p>
            <a:pPr lvl="1"/>
            <a:r>
              <a:rPr lang="en-US" dirty="0" smtClean="0"/>
              <a:t>Give up all arms</a:t>
            </a:r>
          </a:p>
          <a:p>
            <a:r>
              <a:rPr lang="en-US" dirty="0" smtClean="0"/>
              <a:t>Carthage fights with perception of nothing to lose</a:t>
            </a:r>
          </a:p>
          <a:p>
            <a:r>
              <a:rPr lang="en-US" dirty="0" smtClean="0"/>
              <a:t>Carthage will burn to the ground</a:t>
            </a:r>
          </a:p>
          <a:p>
            <a:pPr lvl="1"/>
            <a:r>
              <a:rPr lang="en-US" dirty="0" smtClean="0"/>
              <a:t>Surviving soldiers will surrender</a:t>
            </a:r>
          </a:p>
          <a:p>
            <a:r>
              <a:rPr lang="en-US" dirty="0" smtClean="0"/>
              <a:t>Cornelius Scipio will be awarded as a hero in Rome</a:t>
            </a:r>
          </a:p>
          <a:p>
            <a:r>
              <a:rPr lang="en-US" b="1" i="1" dirty="0" smtClean="0"/>
              <a:t>Ultimately, Rome will spur a rapid increase of the empire for years to come</a:t>
            </a:r>
            <a:endParaRPr lang="en-US" b="1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4851400"/>
            <a:ext cx="4762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80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Republic Reform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Gracchus Brothers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Tiberius (the elder) and Gaius </a:t>
            </a:r>
          </a:p>
          <a:p>
            <a:pPr lvl="1"/>
            <a:r>
              <a:rPr lang="en-US" dirty="0" smtClean="0"/>
              <a:t>Born of the noblest class of plebeians</a:t>
            </a:r>
          </a:p>
          <a:p>
            <a:pPr lvl="2"/>
            <a:r>
              <a:rPr lang="en-US" dirty="0" smtClean="0"/>
              <a:t>Father was a consul and mother was the daughter of Scipio </a:t>
            </a:r>
            <a:r>
              <a:rPr lang="en-US" dirty="0" err="1" smtClean="0"/>
              <a:t>Africanus</a:t>
            </a:r>
            <a:endParaRPr lang="en-US" dirty="0" smtClean="0"/>
          </a:p>
          <a:p>
            <a:r>
              <a:rPr lang="en-US" dirty="0" smtClean="0"/>
              <a:t>Tiberius </a:t>
            </a:r>
          </a:p>
          <a:p>
            <a:pPr lvl="1"/>
            <a:r>
              <a:rPr lang="en-US" dirty="0" smtClean="0"/>
              <a:t>became a  distinguished officer, served in the 3</a:t>
            </a:r>
            <a:r>
              <a:rPr lang="en-US" baseline="30000" dirty="0" smtClean="0"/>
              <a:t>nd</a:t>
            </a:r>
            <a:r>
              <a:rPr lang="en-US" dirty="0" smtClean="0"/>
              <a:t> Punic War</a:t>
            </a:r>
          </a:p>
          <a:p>
            <a:pPr lvl="1"/>
            <a:r>
              <a:rPr lang="en-US" dirty="0" smtClean="0"/>
              <a:t>Gained connections to the ruling elite</a:t>
            </a:r>
          </a:p>
          <a:p>
            <a:pPr lvl="1"/>
            <a:r>
              <a:rPr lang="en-US" dirty="0" smtClean="0"/>
              <a:t>Will be elected an augur (below consul)</a:t>
            </a:r>
          </a:p>
          <a:p>
            <a:pPr lvl="1"/>
            <a:r>
              <a:rPr lang="en-US" dirty="0" smtClean="0"/>
              <a:t>Created the commission that will oversee the redistribution of land</a:t>
            </a:r>
          </a:p>
          <a:p>
            <a:r>
              <a:rPr lang="en-US" dirty="0" smtClean="0"/>
              <a:t>Gaius</a:t>
            </a:r>
          </a:p>
          <a:p>
            <a:pPr lvl="1"/>
            <a:r>
              <a:rPr lang="en-US" dirty="0" smtClean="0"/>
              <a:t>Revived land reforms</a:t>
            </a:r>
          </a:p>
          <a:p>
            <a:pPr lvl="1"/>
            <a:r>
              <a:rPr lang="en-US" dirty="0" smtClean="0"/>
              <a:t>Started fixed prices on grain for the urban 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96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Gracchus Brothers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14055"/>
            <a:ext cx="7620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Reforms were meant to address economic issues of the Republic</a:t>
            </a:r>
          </a:p>
          <a:p>
            <a:r>
              <a:rPr lang="en-US" dirty="0" smtClean="0"/>
              <a:t>Reclaim land from wealthy landholders back to soldiers, displaced peasants</a:t>
            </a:r>
          </a:p>
          <a:p>
            <a:pPr lvl="1"/>
            <a:r>
              <a:rPr lang="en-US" dirty="0" smtClean="0"/>
              <a:t>Through subsidizing grains for the needy, and the Republic paying for clothing</a:t>
            </a:r>
          </a:p>
          <a:p>
            <a:r>
              <a:rPr lang="en-US" dirty="0" smtClean="0"/>
              <a:t>Failures</a:t>
            </a:r>
          </a:p>
          <a:p>
            <a:pPr lvl="1"/>
            <a:r>
              <a:rPr lang="en-US" dirty="0" smtClean="0"/>
              <a:t>Overestimated the reliability of the people</a:t>
            </a:r>
          </a:p>
          <a:p>
            <a:pPr lvl="1"/>
            <a:r>
              <a:rPr lang="en-US" dirty="0" smtClean="0"/>
              <a:t>Idealists</a:t>
            </a:r>
          </a:p>
          <a:p>
            <a:pPr lvl="1"/>
            <a:r>
              <a:rPr lang="en-US" dirty="0" smtClean="0"/>
              <a:t>Increased conflicts  between individuals and their own interests</a:t>
            </a:r>
          </a:p>
          <a:p>
            <a:pPr lvl="2"/>
            <a:r>
              <a:rPr lang="en-US" dirty="0" smtClean="0"/>
              <a:t>Poor for more aid</a:t>
            </a:r>
          </a:p>
          <a:p>
            <a:pPr lvl="2"/>
            <a:r>
              <a:rPr lang="en-US" dirty="0" smtClean="0"/>
              <a:t>Land-owning Senators  to keep their land</a:t>
            </a:r>
          </a:p>
          <a:p>
            <a:pPr lvl="2"/>
            <a:r>
              <a:rPr lang="en-US" dirty="0" smtClean="0"/>
              <a:t>Government became more violent against its people</a:t>
            </a:r>
          </a:p>
          <a:p>
            <a:pPr lvl="3"/>
            <a:r>
              <a:rPr lang="en-US" dirty="0" smtClean="0"/>
              <a:t>Continued by following leaders of 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2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beginning of the end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11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Julius Caesar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434"/>
            <a:ext cx="6553200" cy="560156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100 – 44 BC</a:t>
            </a:r>
          </a:p>
          <a:p>
            <a:pPr algn="ctr"/>
            <a:r>
              <a:rPr lang="en-US" dirty="0" smtClean="0"/>
              <a:t>Dictator (Emperor): 49-44 </a:t>
            </a:r>
            <a:r>
              <a:rPr lang="en-US" dirty="0" smtClean="0"/>
              <a:t>BC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>
                <a:hlinkClick r:id="rId2"/>
              </a:rPr>
              <a:t>https://www.youtube.com/watch?v=0556FLLkBT0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399"/>
            <a:ext cx="3077522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83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Julius Caesar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Roman Civil War</a:t>
            </a:r>
          </a:p>
          <a:p>
            <a:pPr lvl="1"/>
            <a:r>
              <a:rPr lang="en-US" dirty="0" smtClean="0"/>
              <a:t>Pompey the Great and Caesar battle numerous times </a:t>
            </a:r>
          </a:p>
          <a:p>
            <a:pPr lvl="2"/>
            <a:r>
              <a:rPr lang="en-US" dirty="0" smtClean="0"/>
              <a:t>Pompey will often be defeated</a:t>
            </a:r>
          </a:p>
          <a:p>
            <a:pPr lvl="3"/>
            <a:r>
              <a:rPr lang="en-US" dirty="0" smtClean="0"/>
              <a:t>Beheaded in Egypt – the head sent back to Caesar</a:t>
            </a:r>
          </a:p>
          <a:p>
            <a:pPr lvl="3"/>
            <a:r>
              <a:rPr lang="en-US" dirty="0" smtClean="0"/>
              <a:t>Warning signs for Caesar</a:t>
            </a:r>
          </a:p>
          <a:p>
            <a:pPr marL="1051560" lvl="3" indent="0">
              <a:buNone/>
            </a:pPr>
            <a:endParaRPr lang="en-US" dirty="0" smtClean="0"/>
          </a:p>
          <a:p>
            <a:r>
              <a:rPr lang="en-US" dirty="0" smtClean="0"/>
              <a:t>Creates political and social change</a:t>
            </a:r>
          </a:p>
          <a:p>
            <a:pPr lvl="1"/>
            <a:r>
              <a:rPr lang="en-US" dirty="0" smtClean="0"/>
              <a:t>Has complete power and declares himself dictator</a:t>
            </a:r>
          </a:p>
          <a:p>
            <a:pPr lvl="2"/>
            <a:r>
              <a:rPr lang="en-US" dirty="0" smtClean="0"/>
              <a:t>Proclaims himself “Dictator for Life”</a:t>
            </a:r>
          </a:p>
          <a:p>
            <a:pPr lvl="2"/>
            <a:r>
              <a:rPr lang="en-US" dirty="0" smtClean="0"/>
              <a:t>Essentially replaces the Republic</a:t>
            </a:r>
          </a:p>
          <a:p>
            <a:pPr lvl="3"/>
            <a:r>
              <a:rPr lang="en-US" dirty="0" smtClean="0"/>
              <a:t>Keeps Senate - starting to plot</a:t>
            </a:r>
          </a:p>
          <a:p>
            <a:pPr lvl="1"/>
            <a:r>
              <a:rPr lang="en-US" dirty="0" smtClean="0"/>
              <a:t>Changes tax laws and new land laws</a:t>
            </a:r>
          </a:p>
          <a:p>
            <a:pPr lvl="3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221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Julius Caesar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Brutus will lead a plot against Caesar</a:t>
            </a:r>
          </a:p>
          <a:p>
            <a:pPr lvl="1"/>
            <a:r>
              <a:rPr lang="en-US" dirty="0" smtClean="0"/>
              <a:t>Ides of March – 44 BC</a:t>
            </a:r>
          </a:p>
          <a:p>
            <a:pPr lvl="1"/>
            <a:r>
              <a:rPr lang="en-US" dirty="0" smtClean="0"/>
              <a:t>40 conspirators  </a:t>
            </a:r>
          </a:p>
          <a:p>
            <a:pPr lvl="1"/>
            <a:r>
              <a:rPr lang="en-US" dirty="0" smtClean="0"/>
              <a:t>23 daggers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“You too, my child?”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His death will lead to further breakdown of the empire, not a renewal as the Senate believed</a:t>
            </a:r>
          </a:p>
          <a:p>
            <a:endParaRPr lang="en-US" dirty="0"/>
          </a:p>
          <a:p>
            <a:r>
              <a:rPr lang="en-US" dirty="0" smtClean="0"/>
              <a:t>Why did Caesar’s rivals feel they had to kill him?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895" y="11430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9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509 – 27 BC</a:t>
            </a:r>
          </a:p>
          <a:p>
            <a:r>
              <a:rPr lang="en-US" dirty="0" smtClean="0"/>
              <a:t>Roman control expanded into surrounding cities and into the entire Mediterranean area</a:t>
            </a:r>
          </a:p>
          <a:p>
            <a:pPr lvl="1"/>
            <a:r>
              <a:rPr lang="en-US" dirty="0" smtClean="0"/>
              <a:t>Increased empire through conquest and alliances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00400"/>
            <a:ext cx="5791200" cy="3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1788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Triumvirate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309" y="1219199"/>
            <a:ext cx="6400800" cy="5435539"/>
          </a:xfrm>
        </p:spPr>
        <p:txBody>
          <a:bodyPr>
            <a:normAutofit/>
          </a:bodyPr>
          <a:lstStyle/>
          <a:p>
            <a:r>
              <a:rPr lang="en-US" dirty="0" smtClean="0"/>
              <a:t>Following Caesar’s death, allies determined revenge on his killers</a:t>
            </a:r>
          </a:p>
          <a:p>
            <a:r>
              <a:rPr lang="en-US" dirty="0" smtClean="0"/>
              <a:t>An attempt to stabilize the Roman Republic in its turmoil</a:t>
            </a:r>
          </a:p>
          <a:p>
            <a:r>
              <a:rPr lang="en-US" dirty="0" smtClean="0"/>
              <a:t>Between:</a:t>
            </a:r>
          </a:p>
          <a:p>
            <a:pPr lvl="1"/>
            <a:r>
              <a:rPr lang="en-US" dirty="0" smtClean="0"/>
              <a:t>Marcus Antonius (Mark Antony)</a:t>
            </a:r>
          </a:p>
          <a:p>
            <a:pPr lvl="1"/>
            <a:r>
              <a:rPr lang="en-US" dirty="0" smtClean="0"/>
              <a:t>Marcus </a:t>
            </a:r>
            <a:r>
              <a:rPr lang="en-US" dirty="0" err="1" smtClean="0"/>
              <a:t>Aemilius</a:t>
            </a:r>
            <a:r>
              <a:rPr lang="en-US" dirty="0" smtClean="0"/>
              <a:t> Lepidus </a:t>
            </a:r>
          </a:p>
          <a:p>
            <a:pPr lvl="1"/>
            <a:r>
              <a:rPr lang="en-US" dirty="0" smtClean="0"/>
              <a:t>Gaius Julius Caesar Octavian – Caesar’s grand-nephew</a:t>
            </a:r>
          </a:p>
          <a:p>
            <a:r>
              <a:rPr lang="en-US" dirty="0" smtClean="0"/>
              <a:t>Distrust and differences plagued this alliance</a:t>
            </a:r>
          </a:p>
          <a:p>
            <a:pPr lvl="1"/>
            <a:r>
              <a:rPr lang="en-US" dirty="0" smtClean="0"/>
              <a:t>Anthony blocked Octavian’s access to Caesar’s inheritance</a:t>
            </a:r>
            <a:endParaRPr lang="en-US" dirty="0"/>
          </a:p>
          <a:p>
            <a:pPr lvl="1"/>
            <a:r>
              <a:rPr lang="en-US" dirty="0" smtClean="0"/>
              <a:t>Lepidus will be named Chief Priest which is supposed to go to Octavian</a:t>
            </a:r>
          </a:p>
          <a:p>
            <a:r>
              <a:rPr lang="en-US" dirty="0" smtClean="0"/>
              <a:t>Unified in a will to avenge Caesar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1524000" cy="182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71192" y="175971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Mark Antony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7" y="2149825"/>
            <a:ext cx="1457325" cy="194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29400" y="403212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Marcus Lepidus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308" y="4401455"/>
            <a:ext cx="1191492" cy="178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14308" y="6285407"/>
            <a:ext cx="164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Octavian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91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Republic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153400" cy="5257800"/>
          </a:xfrm>
        </p:spPr>
        <p:txBody>
          <a:bodyPr/>
          <a:lstStyle/>
          <a:p>
            <a:r>
              <a:rPr lang="en-US" dirty="0" smtClean="0"/>
              <a:t>Potentially inevitable</a:t>
            </a:r>
          </a:p>
          <a:p>
            <a:r>
              <a:rPr lang="en-US" dirty="0" smtClean="0"/>
              <a:t>43 BC</a:t>
            </a:r>
          </a:p>
          <a:p>
            <a:pPr lvl="1"/>
            <a:r>
              <a:rPr lang="en-US" dirty="0" smtClean="0"/>
              <a:t>Octavian is in control of the army at 18 years old</a:t>
            </a:r>
          </a:p>
          <a:p>
            <a:pPr lvl="2"/>
            <a:r>
              <a:rPr lang="en-US" dirty="0" smtClean="0"/>
              <a:t>Demands from Senate to have the political authority that he needs</a:t>
            </a:r>
          </a:p>
          <a:p>
            <a:pPr lvl="2"/>
            <a:r>
              <a:rPr lang="en-US" dirty="0" smtClean="0"/>
              <a:t>Soldiers enter the Senate </a:t>
            </a:r>
          </a:p>
          <a:p>
            <a:pPr lvl="2"/>
            <a:r>
              <a:rPr lang="en-US" dirty="0" smtClean="0"/>
              <a:t>Octavian made as consul</a:t>
            </a:r>
          </a:p>
          <a:p>
            <a:r>
              <a:rPr lang="en-US" dirty="0" smtClean="0"/>
              <a:t>First order – law that condemned all who killed Caesar</a:t>
            </a:r>
          </a:p>
          <a:p>
            <a:r>
              <a:rPr lang="en-US" dirty="0" smtClean="0"/>
              <a:t>Fall of the Triumvirate</a:t>
            </a:r>
          </a:p>
          <a:p>
            <a:pPr lvl="1"/>
            <a:r>
              <a:rPr lang="en-US" dirty="0" smtClean="0"/>
              <a:t>Octavian will declare war on Cleopatra</a:t>
            </a:r>
          </a:p>
          <a:p>
            <a:pPr lvl="2"/>
            <a:r>
              <a:rPr lang="en-US" dirty="0" smtClean="0"/>
              <a:t>Antony’s love affair with Cleopatra,  </a:t>
            </a:r>
          </a:p>
          <a:p>
            <a:pPr marL="777240" lvl="2" indent="0">
              <a:buNone/>
            </a:pPr>
            <a:r>
              <a:rPr lang="en-US" dirty="0" smtClean="0"/>
              <a:t>while married to Octavia clouded </a:t>
            </a:r>
          </a:p>
          <a:p>
            <a:pPr marL="777240" lvl="2" indent="0">
              <a:buNone/>
            </a:pPr>
            <a:r>
              <a:rPr lang="en-US" dirty="0" smtClean="0"/>
              <a:t>decision-making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88281"/>
            <a:ext cx="3733800" cy="268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57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 Republic Civil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800600"/>
          </a:xfrm>
        </p:spPr>
        <p:txBody>
          <a:bodyPr/>
          <a:lstStyle/>
          <a:p>
            <a:r>
              <a:rPr lang="en-US" dirty="0" smtClean="0"/>
              <a:t>Battle of Actium</a:t>
            </a:r>
          </a:p>
          <a:p>
            <a:pPr lvl="1"/>
            <a:r>
              <a:rPr lang="en-US" dirty="0" smtClean="0"/>
              <a:t>31 BC</a:t>
            </a:r>
          </a:p>
          <a:p>
            <a:pPr lvl="1"/>
            <a:r>
              <a:rPr lang="en-US" dirty="0" smtClean="0"/>
              <a:t>Antony and Cleopatra try to overrun Octavian</a:t>
            </a:r>
          </a:p>
          <a:p>
            <a:pPr lvl="2"/>
            <a:r>
              <a:rPr lang="en-US" dirty="0" smtClean="0"/>
              <a:t>Loss for Antony and Cleopatra</a:t>
            </a:r>
          </a:p>
          <a:p>
            <a:pPr lvl="2"/>
            <a:r>
              <a:rPr lang="en-US" dirty="0" smtClean="0"/>
              <a:t>Both will commit suicide</a:t>
            </a:r>
          </a:p>
          <a:p>
            <a:pPr marL="777240" lvl="2" indent="0">
              <a:buNone/>
            </a:pPr>
            <a:endParaRPr lang="en-US" dirty="0" smtClean="0"/>
          </a:p>
          <a:p>
            <a:r>
              <a:rPr lang="en-US" dirty="0" smtClean="0"/>
              <a:t>Octavian deemed a hero the Roman Senate</a:t>
            </a:r>
          </a:p>
          <a:p>
            <a:pPr lvl="1"/>
            <a:r>
              <a:rPr lang="en-US" dirty="0" smtClean="0"/>
              <a:t>Rewarded with Augustus the first Emperor of the </a:t>
            </a:r>
            <a:r>
              <a:rPr lang="en-US" b="1" i="1" dirty="0" smtClean="0"/>
              <a:t>Roman Empire</a:t>
            </a:r>
          </a:p>
          <a:p>
            <a:pPr lvl="1"/>
            <a:r>
              <a:rPr lang="en-US" dirty="0" smtClean="0"/>
              <a:t>onset of Emperors in the Empire</a:t>
            </a:r>
          </a:p>
          <a:p>
            <a:pPr lvl="2"/>
            <a:r>
              <a:rPr lang="en-US" dirty="0" smtClean="0"/>
              <a:t>The Republic is completely dissolved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205" y="1932709"/>
            <a:ext cx="275386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4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Emperor Augustus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0772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Attempt at peace – lasted for 200 years</a:t>
            </a:r>
          </a:p>
          <a:p>
            <a:r>
              <a:rPr lang="en-US" dirty="0" smtClean="0"/>
              <a:t>Travelled the Empire often</a:t>
            </a:r>
          </a:p>
          <a:p>
            <a:pPr lvl="1"/>
            <a:r>
              <a:rPr lang="en-US" dirty="0" smtClean="0"/>
              <a:t>Paid his army well (money and land)</a:t>
            </a:r>
          </a:p>
          <a:p>
            <a:pPr lvl="1"/>
            <a:r>
              <a:rPr lang="en-US" dirty="0" smtClean="0"/>
              <a:t>Each man swore an  oath of allegiance </a:t>
            </a:r>
          </a:p>
          <a:p>
            <a:pPr lvl="2"/>
            <a:r>
              <a:rPr lang="en-US" dirty="0" smtClean="0"/>
              <a:t>Able to maintain border peace</a:t>
            </a:r>
          </a:p>
          <a:p>
            <a:r>
              <a:rPr lang="en-US" dirty="0" smtClean="0"/>
              <a:t>Protected (via bodyguards) against Ides of March</a:t>
            </a:r>
          </a:p>
          <a:p>
            <a:r>
              <a:rPr lang="en-US" dirty="0" smtClean="0"/>
              <a:t>Took control of the treasury</a:t>
            </a:r>
          </a:p>
          <a:p>
            <a:pPr lvl="1"/>
            <a:r>
              <a:rPr lang="en-US" dirty="0" smtClean="0"/>
              <a:t>Ordered complete census</a:t>
            </a:r>
          </a:p>
          <a:p>
            <a:pPr lvl="1"/>
            <a:r>
              <a:rPr lang="en-US" dirty="0" smtClean="0"/>
              <a:t>“framework of assessment” for taxation</a:t>
            </a:r>
          </a:p>
          <a:p>
            <a:r>
              <a:rPr lang="en-US" dirty="0" smtClean="0"/>
              <a:t>Close supervision and tracking maintained against civil conflict</a:t>
            </a:r>
          </a:p>
          <a:p>
            <a:r>
              <a:rPr lang="en-US" dirty="0" smtClean="0"/>
              <a:t>Built new roads</a:t>
            </a:r>
          </a:p>
          <a:p>
            <a:r>
              <a:rPr lang="en-US" dirty="0" smtClean="0"/>
              <a:t>Supervised the grain and water supply  and roads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01460"/>
            <a:ext cx="3429000" cy="198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42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Emperor Augustus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Pax</a:t>
            </a:r>
            <a:r>
              <a:rPr lang="en-US" dirty="0" smtClean="0"/>
              <a:t> </a:t>
            </a:r>
            <a:r>
              <a:rPr lang="en-US" dirty="0" err="1" smtClean="0"/>
              <a:t>Romana</a:t>
            </a:r>
            <a:endParaRPr lang="en-US" dirty="0" smtClean="0"/>
          </a:p>
          <a:p>
            <a:pPr lvl="1"/>
            <a:r>
              <a:rPr lang="en-US" dirty="0" smtClean="0"/>
              <a:t>Period of relative peace for the Empire</a:t>
            </a:r>
          </a:p>
          <a:p>
            <a:pPr lvl="1"/>
            <a:r>
              <a:rPr lang="en-US" dirty="0" smtClean="0"/>
              <a:t>Guarantee law, order, and security</a:t>
            </a:r>
          </a:p>
          <a:p>
            <a:pPr lvl="2"/>
            <a:r>
              <a:rPr lang="en-US" dirty="0" smtClean="0"/>
              <a:t>Through seclusion, or even expanding the empire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3185678"/>
            <a:ext cx="5086591" cy="351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13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Lasting peace?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2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 Prosecution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Fear over secret rituals</a:t>
            </a:r>
          </a:p>
          <a:p>
            <a:pPr lvl="1"/>
            <a:r>
              <a:rPr lang="en-US" dirty="0" smtClean="0"/>
              <a:t>Misunderstood rituals  - “wicked”, “evil deeds”, “blood and bloody”</a:t>
            </a:r>
          </a:p>
          <a:p>
            <a:pPr lvl="1"/>
            <a:r>
              <a:rPr lang="en-US" dirty="0" smtClean="0"/>
              <a:t>Harbored fear for the Roman government</a:t>
            </a:r>
          </a:p>
          <a:p>
            <a:pPr lvl="1"/>
            <a:endParaRPr lang="en-US" dirty="0"/>
          </a:p>
          <a:p>
            <a:r>
              <a:rPr lang="en-US" dirty="0" smtClean="0"/>
              <a:t>Increased legal problems</a:t>
            </a:r>
          </a:p>
          <a:p>
            <a:pPr lvl="1"/>
            <a:r>
              <a:rPr lang="en-US" dirty="0" smtClean="0"/>
              <a:t>Illegal behaviors</a:t>
            </a:r>
          </a:p>
          <a:p>
            <a:pPr lvl="2"/>
            <a:r>
              <a:rPr lang="en-US" dirty="0" smtClean="0"/>
              <a:t>Persecuted for rituals, even if not real</a:t>
            </a:r>
          </a:p>
          <a:p>
            <a:pPr lvl="2"/>
            <a:r>
              <a:rPr lang="en-US" dirty="0" smtClean="0"/>
              <a:t>Religious texts are destroyed</a:t>
            </a:r>
          </a:p>
          <a:p>
            <a:pPr marL="777240" lvl="2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Edict of Milan</a:t>
            </a:r>
          </a:p>
          <a:p>
            <a:pPr lvl="1"/>
            <a:r>
              <a:rPr lang="en-US" dirty="0" smtClean="0"/>
              <a:t>Legalized Christian religion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3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 Prosecution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Nero and the </a:t>
            </a:r>
            <a:r>
              <a:rPr lang="en-US" i="1" dirty="0" smtClean="0"/>
              <a:t>Great Fire of Rome</a:t>
            </a:r>
          </a:p>
          <a:p>
            <a:pPr lvl="1"/>
            <a:r>
              <a:rPr lang="en-US" dirty="0" smtClean="0"/>
              <a:t>64 AD</a:t>
            </a:r>
          </a:p>
          <a:p>
            <a:pPr lvl="1"/>
            <a:r>
              <a:rPr lang="en-US" dirty="0" smtClean="0"/>
              <a:t>Order the burning of Rome to kill or flush out the Christian population</a:t>
            </a:r>
          </a:p>
          <a:p>
            <a:pPr lvl="2"/>
            <a:r>
              <a:rPr lang="en-US" dirty="0" smtClean="0"/>
              <a:t>Blame the Christians for arson</a:t>
            </a:r>
          </a:p>
          <a:p>
            <a:pPr lvl="2"/>
            <a:r>
              <a:rPr lang="en-US" dirty="0" smtClean="0"/>
              <a:t>Intended as a fresh start for Nero </a:t>
            </a:r>
          </a:p>
          <a:p>
            <a:pPr lvl="3"/>
            <a:r>
              <a:rPr lang="en-US" dirty="0" smtClean="0"/>
              <a:t>Build the city as he wanted it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2805"/>
            <a:ext cx="28575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4343400" cy="211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41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Republic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 by two consuls</a:t>
            </a:r>
          </a:p>
          <a:p>
            <a:pPr lvl="1"/>
            <a:r>
              <a:rPr lang="en-US" dirty="0" smtClean="0"/>
              <a:t>Consul: highest level government position</a:t>
            </a:r>
          </a:p>
          <a:p>
            <a:pPr lvl="1"/>
            <a:r>
              <a:rPr lang="en-US" dirty="0" smtClean="0"/>
              <a:t>Two consuls are elected each year by citizens, serve one year term</a:t>
            </a:r>
          </a:p>
          <a:p>
            <a:pPr lvl="1"/>
            <a:r>
              <a:rPr lang="en-US" dirty="0" smtClean="0"/>
              <a:t>Advised by a senate of appointed officials</a:t>
            </a:r>
          </a:p>
          <a:p>
            <a:pPr lvl="1"/>
            <a:r>
              <a:rPr lang="en-US" dirty="0" smtClean="0"/>
              <a:t>Lead military decisions and civil decisions</a:t>
            </a:r>
          </a:p>
          <a:p>
            <a:r>
              <a:rPr lang="en-US" dirty="0" smtClean="0"/>
              <a:t>Limits on power</a:t>
            </a:r>
          </a:p>
          <a:p>
            <a:pPr lvl="1"/>
            <a:r>
              <a:rPr lang="en-US" dirty="0" smtClean="0"/>
              <a:t>Two consuls could veto each other</a:t>
            </a:r>
          </a:p>
          <a:p>
            <a:pPr lvl="1"/>
            <a:r>
              <a:rPr lang="en-US" dirty="0" smtClean="0"/>
              <a:t>Meant to prevent abuse of Rex </a:t>
            </a:r>
            <a:r>
              <a:rPr lang="en-US" dirty="0" err="1" smtClean="0"/>
              <a:t>Sacrorum</a:t>
            </a:r>
            <a:r>
              <a:rPr lang="en-US" dirty="0" smtClean="0"/>
              <a:t> (kingship)</a:t>
            </a:r>
          </a:p>
          <a:p>
            <a:pPr lvl="1"/>
            <a:r>
              <a:rPr lang="en-US" dirty="0" smtClean="0"/>
              <a:t>Had judicial and executive power</a:t>
            </a:r>
          </a:p>
          <a:p>
            <a:pPr lvl="1"/>
            <a:r>
              <a:rPr lang="en-US" dirty="0" smtClean="0"/>
              <a:t>Specific rights will be allocated from consuls to other individuals</a:t>
            </a:r>
          </a:p>
          <a:p>
            <a:pPr lvl="2"/>
            <a:r>
              <a:rPr lang="en-US" dirty="0" smtClean="0"/>
              <a:t>Censors (census taking), chief judges (judicial power)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9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Republic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Consul limitations</a:t>
            </a:r>
          </a:p>
          <a:p>
            <a:pPr lvl="1"/>
            <a:r>
              <a:rPr lang="en-US" dirty="0" smtClean="0"/>
              <a:t>In additional to veto power, consuls could bring an appeal  a veto</a:t>
            </a:r>
          </a:p>
          <a:p>
            <a:pPr lvl="1"/>
            <a:r>
              <a:rPr lang="en-US" dirty="0" smtClean="0"/>
              <a:t>One consul could complete office duties once a month</a:t>
            </a:r>
          </a:p>
          <a:p>
            <a:pPr lvl="2"/>
            <a:r>
              <a:rPr lang="en-US" dirty="0" smtClean="0"/>
              <a:t>Then switch the roles with the other consul</a:t>
            </a:r>
          </a:p>
          <a:p>
            <a:pPr lvl="1"/>
            <a:r>
              <a:rPr lang="en-US" dirty="0" smtClean="0"/>
              <a:t>After their term:</a:t>
            </a:r>
          </a:p>
          <a:p>
            <a:pPr lvl="2"/>
            <a:r>
              <a:rPr lang="en-US" dirty="0" smtClean="0"/>
              <a:t>Their actions during their term will be evaluated and criticized </a:t>
            </a:r>
          </a:p>
          <a:p>
            <a:r>
              <a:rPr lang="en-US" dirty="0" smtClean="0"/>
              <a:t>3 basic restrictions</a:t>
            </a:r>
          </a:p>
          <a:p>
            <a:pPr lvl="1"/>
            <a:r>
              <a:rPr lang="en-US" dirty="0" smtClean="0"/>
              <a:t>1) short office term of one year</a:t>
            </a:r>
          </a:p>
          <a:p>
            <a:pPr lvl="1"/>
            <a:r>
              <a:rPr lang="en-US" dirty="0" smtClean="0"/>
              <a:t>2) consul decisions was pre-decided by a Senate</a:t>
            </a:r>
          </a:p>
          <a:p>
            <a:pPr lvl="1"/>
            <a:r>
              <a:rPr lang="en-US" dirty="0" smtClean="0"/>
              <a:t>3) Consuls could not immediately take office after their term</a:t>
            </a:r>
          </a:p>
          <a:p>
            <a:pPr lvl="2"/>
            <a:r>
              <a:rPr lang="en-US" dirty="0" smtClean="0"/>
              <a:t>Could revisit office after 10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27"/>
            <a:ext cx="7620000" cy="1143000"/>
          </a:xfrm>
        </p:spPr>
        <p:txBody>
          <a:bodyPr/>
          <a:lstStyle/>
          <a:p>
            <a:r>
              <a:rPr lang="en-US" dirty="0" smtClean="0"/>
              <a:t>Roman Republic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4420"/>
            <a:ext cx="8839200" cy="3962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Senate</a:t>
            </a:r>
          </a:p>
          <a:p>
            <a:pPr lvl="1"/>
            <a:r>
              <a:rPr lang="en-US" dirty="0" smtClean="0"/>
              <a:t>Non-elected, Appointed magistrates (by consuls)</a:t>
            </a:r>
          </a:p>
          <a:p>
            <a:pPr lvl="1"/>
            <a:r>
              <a:rPr lang="en-US" dirty="0" smtClean="0"/>
              <a:t>Advised the 2 consuls</a:t>
            </a:r>
          </a:p>
          <a:p>
            <a:pPr lvl="1"/>
            <a:r>
              <a:rPr lang="en-US" dirty="0" smtClean="0"/>
              <a:t>Meant to uphold the Constitution of the Roman Republic</a:t>
            </a:r>
          </a:p>
          <a:p>
            <a:pPr lvl="1"/>
            <a:r>
              <a:rPr lang="en-US" dirty="0" smtClean="0"/>
              <a:t>Controlled the money, administration, and foreign policy</a:t>
            </a:r>
          </a:p>
          <a:p>
            <a:pPr lvl="1"/>
            <a:r>
              <a:rPr lang="en-US" dirty="0" smtClean="0"/>
              <a:t>During strife or emergency</a:t>
            </a:r>
          </a:p>
          <a:p>
            <a:pPr lvl="2"/>
            <a:r>
              <a:rPr lang="en-US" dirty="0" smtClean="0"/>
              <a:t>Appoint a dictator to run the empire</a:t>
            </a:r>
          </a:p>
          <a:p>
            <a:pPr lvl="2"/>
            <a:r>
              <a:rPr lang="en-US" dirty="0" smtClean="0"/>
              <a:t>Not often enacted</a:t>
            </a:r>
          </a:p>
          <a:p>
            <a:pPr lvl="2"/>
            <a:r>
              <a:rPr lang="en-US" dirty="0" smtClean="0"/>
              <a:t>Passed “Ultimate Decree of the Senate” (something like martial law)</a:t>
            </a:r>
          </a:p>
          <a:p>
            <a:pPr lvl="1"/>
            <a:r>
              <a:rPr lang="en-US" dirty="0" smtClean="0"/>
              <a:t>Only met in religious buildings</a:t>
            </a:r>
          </a:p>
          <a:p>
            <a:pPr lvl="1"/>
            <a:r>
              <a:rPr lang="en-US" dirty="0" smtClean="0"/>
              <a:t>Senators could not own ships meant for trade or international banking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698" y="4473834"/>
            <a:ext cx="38100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48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Republic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7620000" cy="4800600"/>
          </a:xfrm>
        </p:spPr>
        <p:txBody>
          <a:bodyPr/>
          <a:lstStyle/>
          <a:p>
            <a:r>
              <a:rPr lang="en-US" dirty="0" smtClean="0"/>
              <a:t>Assembly</a:t>
            </a:r>
          </a:p>
          <a:p>
            <a:pPr lvl="1"/>
            <a:r>
              <a:rPr lang="en-US" dirty="0" smtClean="0"/>
              <a:t>1. Committee</a:t>
            </a:r>
          </a:p>
          <a:p>
            <a:pPr lvl="2"/>
            <a:r>
              <a:rPr lang="en-US" sz="2000" dirty="0" smtClean="0"/>
              <a:t>Made of all citizens of Rome</a:t>
            </a:r>
          </a:p>
          <a:p>
            <a:pPr lvl="2"/>
            <a:r>
              <a:rPr lang="en-US" sz="2000" dirty="0" smtClean="0"/>
              <a:t>Enacted laws and tried cases</a:t>
            </a:r>
          </a:p>
          <a:p>
            <a:pPr lvl="1"/>
            <a:r>
              <a:rPr lang="en-US" dirty="0" smtClean="0"/>
              <a:t>2. Council</a:t>
            </a:r>
          </a:p>
          <a:p>
            <a:pPr lvl="2"/>
            <a:r>
              <a:rPr lang="en-US" sz="2000" dirty="0" smtClean="0"/>
              <a:t>Groups of individual people had councils</a:t>
            </a:r>
          </a:p>
          <a:p>
            <a:pPr lvl="3"/>
            <a:r>
              <a:rPr lang="en-US" sz="2000" dirty="0" smtClean="0"/>
              <a:t>“Plebeian Council” – elected Plebeians, to pass laws that applied to Plebeians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66050"/>
            <a:ext cx="3886200" cy="275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87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Republic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4114800" cy="4800600"/>
          </a:xfrm>
        </p:spPr>
        <p:txBody>
          <a:bodyPr/>
          <a:lstStyle/>
          <a:p>
            <a:r>
              <a:rPr lang="en-US" dirty="0" smtClean="0"/>
              <a:t>12 Tables</a:t>
            </a:r>
          </a:p>
          <a:p>
            <a:pPr lvl="1"/>
            <a:r>
              <a:rPr lang="en-US" dirty="0" smtClean="0"/>
              <a:t>First attempt for widespread enforced law throughout the Republic </a:t>
            </a:r>
          </a:p>
          <a:p>
            <a:pPr lvl="1"/>
            <a:r>
              <a:rPr lang="en-US" dirty="0" smtClean="0"/>
              <a:t>Binding for both patricians and plebeians</a:t>
            </a:r>
          </a:p>
          <a:p>
            <a:pPr lvl="2"/>
            <a:r>
              <a:rPr lang="en-US" dirty="0" smtClean="0"/>
              <a:t>Plebeians will be unhappy with the decisions</a:t>
            </a:r>
          </a:p>
          <a:p>
            <a:pPr lvl="1"/>
            <a:r>
              <a:rPr lang="en-US" dirty="0" smtClean="0"/>
              <a:t>Laws about private rights</a:t>
            </a:r>
          </a:p>
          <a:p>
            <a:pPr lvl="2"/>
            <a:r>
              <a:rPr lang="en-US" dirty="0" smtClean="0"/>
              <a:t>Lacked laws about family rights, &amp; processes for trade transactions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1" t="10873"/>
          <a:stretch/>
        </p:blipFill>
        <p:spPr bwMode="auto">
          <a:xfrm>
            <a:off x="4343400" y="2057400"/>
            <a:ext cx="4288094" cy="318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77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Classes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3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4956</TotalTime>
  <Words>1618</Words>
  <Application>Microsoft Office PowerPoint</Application>
  <PresentationFormat>On-screen Show (4:3)</PresentationFormat>
  <Paragraphs>310</Paragraphs>
  <Slides>37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Adjacency</vt:lpstr>
      <vt:lpstr>Roman Republic</vt:lpstr>
      <vt:lpstr>PowerPoint Presentation</vt:lpstr>
      <vt:lpstr>Roman Republic</vt:lpstr>
      <vt:lpstr>Roman Republic Government</vt:lpstr>
      <vt:lpstr>Roman Republic Government</vt:lpstr>
      <vt:lpstr>Roman Republic Government</vt:lpstr>
      <vt:lpstr>Roman Republic Government</vt:lpstr>
      <vt:lpstr>Roman Republic Government</vt:lpstr>
      <vt:lpstr>Social Classes</vt:lpstr>
      <vt:lpstr>Social Classes</vt:lpstr>
      <vt:lpstr>Social Classes </vt:lpstr>
      <vt:lpstr>Land-owning</vt:lpstr>
      <vt:lpstr>Latifundia</vt:lpstr>
      <vt:lpstr>Military campaigns</vt:lpstr>
      <vt:lpstr>Roman Military</vt:lpstr>
      <vt:lpstr>Punic Wars</vt:lpstr>
      <vt:lpstr>1st Punic War</vt:lpstr>
      <vt:lpstr>2nd Punic War</vt:lpstr>
      <vt:lpstr>2nd Punic War</vt:lpstr>
      <vt:lpstr>2nd Punic War</vt:lpstr>
      <vt:lpstr>2nd Punic War</vt:lpstr>
      <vt:lpstr>3rd Punic War</vt:lpstr>
      <vt:lpstr>Roman Republic Reform</vt:lpstr>
      <vt:lpstr>Gracchus Brothers</vt:lpstr>
      <vt:lpstr>Gracchus Brothers</vt:lpstr>
      <vt:lpstr>The beginning of the end</vt:lpstr>
      <vt:lpstr>Julius Caesar</vt:lpstr>
      <vt:lpstr>Julius Caesar</vt:lpstr>
      <vt:lpstr>Julius Caesar </vt:lpstr>
      <vt:lpstr>2nd Triumvirate</vt:lpstr>
      <vt:lpstr>Roman Republic Civil War</vt:lpstr>
      <vt:lpstr>Roman Republic Civil War</vt:lpstr>
      <vt:lpstr>Emperor Augustus </vt:lpstr>
      <vt:lpstr>Emperor Augustus</vt:lpstr>
      <vt:lpstr>Lasting peace?</vt:lpstr>
      <vt:lpstr>Christian Prosecution </vt:lpstr>
      <vt:lpstr>Christian Prosecution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</dc:creator>
  <cp:lastModifiedBy>User</cp:lastModifiedBy>
  <cp:revision>62</cp:revision>
  <cp:lastPrinted>2016-12-09T15:53:42Z</cp:lastPrinted>
  <dcterms:created xsi:type="dcterms:W3CDTF">2016-11-27T18:22:56Z</dcterms:created>
  <dcterms:modified xsi:type="dcterms:W3CDTF">2016-12-12T16:04:50Z</dcterms:modified>
</cp:coreProperties>
</file>