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7CFA097-28E2-4B77-97F0-FB6361412E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4EA32FB-6D43-4D76-A391-EB69D6866A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-span.org/video/?c4457940/weaknesses-gdp" TargetMode="External"/><Relationship Id="rId2" Type="http://schemas.openxmlformats.org/officeDocument/2006/relationships/hyperlink" Target="https://www.c-span.org/video/?c4459872/gdp-accurate-meas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etheeconomy.com/films/recess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Standard of living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</a:t>
            </a:r>
            <a:r>
              <a:rPr lang="en-US" dirty="0" err="1" smtClean="0"/>
              <a:t>gdp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living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Intangible concept that seeks to represent a country’s level of economic prosperity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The more growth = higher standard of living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If GDP measures growth, does it measure standard of living as well??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hlinkClick r:id="rId2"/>
              </a:rPr>
              <a:t>Pros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hlinkClick r:id="rId3"/>
              </a:rPr>
              <a:t>Cons </a:t>
            </a:r>
            <a:endParaRPr 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85433"/>
            <a:ext cx="4191000" cy="31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4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cycle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1277"/>
            <a:ext cx="8428038" cy="421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61186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Standards of living can change with the business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Periods of economic growth and contraction lead to changes in lifestyles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57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5791200" cy="1371600"/>
          </a:xfrm>
        </p:spPr>
        <p:txBody>
          <a:bodyPr/>
          <a:lstStyle/>
          <a:p>
            <a:r>
              <a:rPr lang="en-US" dirty="0" smtClean="0"/>
              <a:t>The business cycle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9364"/>
            <a:ext cx="800760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Boom</a:t>
            </a:r>
          </a:p>
          <a:p>
            <a:pPr lvl="1"/>
            <a:r>
              <a:rPr lang="en-US" dirty="0"/>
              <a:t>Highest economic point, right before a drop or recession</a:t>
            </a:r>
          </a:p>
          <a:p>
            <a:r>
              <a:rPr lang="en-US" dirty="0"/>
              <a:t>Recession</a:t>
            </a:r>
          </a:p>
          <a:p>
            <a:pPr lvl="1"/>
            <a:r>
              <a:rPr lang="en-US" dirty="0"/>
              <a:t>Slowed growth</a:t>
            </a:r>
          </a:p>
          <a:p>
            <a:pPr lvl="1"/>
            <a:r>
              <a:rPr lang="en-US" dirty="0"/>
              <a:t>Normal but difficult part</a:t>
            </a:r>
          </a:p>
          <a:p>
            <a:r>
              <a:rPr lang="en-US" dirty="0"/>
              <a:t>Trough</a:t>
            </a:r>
          </a:p>
          <a:p>
            <a:pPr lvl="1"/>
            <a:r>
              <a:rPr lang="en-US" dirty="0"/>
              <a:t>End of a period of decline</a:t>
            </a:r>
          </a:p>
          <a:p>
            <a:r>
              <a:rPr lang="en-US" dirty="0"/>
              <a:t>Recovery</a:t>
            </a:r>
          </a:p>
          <a:p>
            <a:pPr lvl="1"/>
            <a:r>
              <a:rPr lang="en-US" dirty="0"/>
              <a:t>Picked up growth</a:t>
            </a:r>
          </a:p>
          <a:p>
            <a:pPr lvl="1"/>
            <a:r>
              <a:rPr lang="en-US" dirty="0"/>
              <a:t>Increasing business activity</a:t>
            </a:r>
          </a:p>
          <a:p>
            <a:pPr lvl="1"/>
            <a:r>
              <a:rPr lang="en-US" dirty="0"/>
              <a:t>Unseen until months later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15" y="46482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10058400" cy="1371600"/>
          </a:xfrm>
        </p:spPr>
        <p:txBody>
          <a:bodyPr/>
          <a:lstStyle/>
          <a:p>
            <a:r>
              <a:rPr lang="en-US" dirty="0" smtClean="0"/>
              <a:t>Recessions vs Depressions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5334000"/>
          </a:xfrm>
        </p:spPr>
        <p:txBody>
          <a:bodyPr>
            <a:normAutofit/>
          </a:bodyPr>
          <a:lstStyle/>
          <a:p>
            <a:r>
              <a:rPr lang="en-US" i="1" dirty="0"/>
              <a:t>Recessions</a:t>
            </a:r>
          </a:p>
          <a:p>
            <a:pPr lvl="1"/>
            <a:r>
              <a:rPr lang="en-US" dirty="0"/>
              <a:t>2+ quarters of </a:t>
            </a:r>
            <a:r>
              <a:rPr lang="en-US" b="1" dirty="0"/>
              <a:t>slowed</a:t>
            </a:r>
            <a:r>
              <a:rPr lang="en-US" dirty="0"/>
              <a:t> growth</a:t>
            </a:r>
          </a:p>
          <a:p>
            <a:pPr lvl="1"/>
            <a:r>
              <a:rPr lang="en-US" dirty="0"/>
              <a:t>Typically last 6 – 18 months</a:t>
            </a:r>
          </a:p>
          <a:p>
            <a:pPr lvl="1"/>
            <a:r>
              <a:rPr lang="en-US" dirty="0"/>
              <a:t>Often difficult to see until months later</a:t>
            </a:r>
          </a:p>
          <a:p>
            <a:r>
              <a:rPr lang="en-US" i="1" dirty="0"/>
              <a:t>Depressions</a:t>
            </a:r>
          </a:p>
          <a:p>
            <a:pPr lvl="1"/>
            <a:r>
              <a:rPr lang="en-US" dirty="0"/>
              <a:t>long term, </a:t>
            </a:r>
            <a:r>
              <a:rPr lang="en-US" b="1" dirty="0"/>
              <a:t>downturn</a:t>
            </a:r>
            <a:r>
              <a:rPr lang="en-US" dirty="0"/>
              <a:t> in growth</a:t>
            </a:r>
          </a:p>
          <a:p>
            <a:pPr lvl="1"/>
            <a:r>
              <a:rPr lang="en-US" dirty="0"/>
              <a:t>Multiple months of recessions </a:t>
            </a:r>
          </a:p>
          <a:p>
            <a:pPr lvl="1"/>
            <a:r>
              <a:rPr lang="en-US" dirty="0"/>
              <a:t>Blend of GDP decline and increased unemployment</a:t>
            </a:r>
          </a:p>
          <a:p>
            <a:r>
              <a:rPr lang="en-US" dirty="0"/>
              <a:t>Governments will make decisions within these periods to alleviate economic tensions</a:t>
            </a:r>
          </a:p>
          <a:p>
            <a:pPr lvl="1"/>
            <a:r>
              <a:rPr lang="en-US" dirty="0"/>
              <a:t>Banished Activity</a:t>
            </a:r>
          </a:p>
          <a:p>
            <a:r>
              <a:rPr lang="en-US" sz="1500" dirty="0">
                <a:hlinkClick r:id="rId2"/>
              </a:rPr>
              <a:t>https://wetheeconomy.com/films/recession/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do recessions affect standards of living?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the decline of a nation’s GDP indication lower standards of living?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indicators that you could look at to determine a certain standard of living?</a:t>
            </a:r>
          </a:p>
          <a:p>
            <a:pPr marL="800100" lvl="1" indent="-342900"/>
            <a:r>
              <a:rPr lang="en-US" dirty="0" smtClean="0"/>
              <a:t>Income (net vs gross)</a:t>
            </a:r>
          </a:p>
          <a:p>
            <a:pPr marL="800100" lvl="1" indent="-342900"/>
            <a:r>
              <a:rPr lang="en-US" dirty="0" smtClean="0"/>
              <a:t>Life expectancy</a:t>
            </a:r>
          </a:p>
          <a:p>
            <a:pPr marL="800100" lvl="1" indent="-342900"/>
            <a:r>
              <a:rPr lang="en-US" dirty="0" smtClean="0"/>
              <a:t>Health</a:t>
            </a:r>
          </a:p>
          <a:p>
            <a:pPr marL="800100" lvl="1" indent="-342900"/>
            <a:r>
              <a:rPr lang="en-US" dirty="0" smtClean="0"/>
              <a:t>Literacy rates</a:t>
            </a:r>
          </a:p>
          <a:p>
            <a:pPr marL="800100" lvl="1" indent="-342900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39" y="3987282"/>
            <a:ext cx="2321261" cy="14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40771"/>
            <a:ext cx="2514600" cy="141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09" y="3987283"/>
            <a:ext cx="2535742" cy="14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2" y="5598854"/>
            <a:ext cx="24463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living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Take some time to research the basics of the standard of living</a:t>
            </a:r>
          </a:p>
          <a:p>
            <a:pPr marL="800100" lvl="1" indent="-342900"/>
            <a:r>
              <a:rPr lang="en-US" dirty="0" smtClean="0"/>
              <a:t>Work through the worksheet and determine the factors for standards of living around the world</a:t>
            </a:r>
          </a:p>
          <a:p>
            <a:pPr marL="800100" lvl="1" indent="-342900"/>
            <a:r>
              <a:rPr lang="en-US" dirty="0" smtClean="0"/>
              <a:t>Keep an eye out for how GDP influences standards of living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may work with a partner (each of you will have your own sheet)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may listen to music while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SIGN OUT </a:t>
            </a:r>
            <a:r>
              <a:rPr lang="en-US" smtClean="0"/>
              <a:t>a Chromebook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87</TotalTime>
  <Words>287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Essential</vt:lpstr>
      <vt:lpstr>Standard of living</vt:lpstr>
      <vt:lpstr>Standard of living </vt:lpstr>
      <vt:lpstr>The business cycle</vt:lpstr>
      <vt:lpstr>The business cycle</vt:lpstr>
      <vt:lpstr>The business cycle</vt:lpstr>
      <vt:lpstr>Recessions vs Depressions</vt:lpstr>
      <vt:lpstr>Standard of living</vt:lpstr>
      <vt:lpstr>Standard of living 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of living</dc:title>
  <dc:creator>User</dc:creator>
  <cp:lastModifiedBy>User</cp:lastModifiedBy>
  <cp:revision>9</cp:revision>
  <dcterms:created xsi:type="dcterms:W3CDTF">2017-01-25T16:27:38Z</dcterms:created>
  <dcterms:modified xsi:type="dcterms:W3CDTF">2017-01-25T17:55:15Z</dcterms:modified>
</cp:coreProperties>
</file>