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56" r:id="rId2"/>
    <p:sldId id="271" r:id="rId3"/>
    <p:sldId id="257" r:id="rId4"/>
    <p:sldId id="258" r:id="rId5"/>
    <p:sldId id="259" r:id="rId6"/>
    <p:sldId id="268" r:id="rId7"/>
    <p:sldId id="266" r:id="rId8"/>
    <p:sldId id="267" r:id="rId9"/>
    <p:sldId id="260" r:id="rId10"/>
    <p:sldId id="269" r:id="rId11"/>
    <p:sldId id="270" r:id="rId12"/>
    <p:sldId id="261" r:id="rId13"/>
    <p:sldId id="272" r:id="rId14"/>
    <p:sldId id="262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171F6-32A4-4DB2-B43F-83CE75FFD77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41CA-4787-4FC3-A2B1-03415006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5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42EBB9-1560-4F31-8556-366AB22E28E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443214-D306-4907-B23E-A58EE95DADD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Crusade (1147 – 1149 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0198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German and French Crusaders were most influenced </a:t>
            </a:r>
          </a:p>
          <a:p>
            <a:pPr lvl="1"/>
            <a:r>
              <a:rPr lang="en-US" sz="2000" dirty="0"/>
              <a:t>King Louis VII of France and King Conrad III of Germany</a:t>
            </a:r>
            <a:endParaRPr lang="en-US" sz="2000" dirty="0" smtClean="0"/>
          </a:p>
          <a:p>
            <a:pPr lvl="1"/>
            <a:r>
              <a:rPr lang="en-US" sz="2000" dirty="0" smtClean="0"/>
              <a:t>Engaged in two separate paths/attacks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Attack on Damascus</a:t>
            </a:r>
          </a:p>
          <a:p>
            <a:pPr lvl="1"/>
            <a:r>
              <a:rPr lang="en-US" sz="2000" dirty="0" smtClean="0"/>
              <a:t>King Louis and Conrad gathered their troops in Jerusalem</a:t>
            </a:r>
          </a:p>
          <a:p>
            <a:pPr lvl="1"/>
            <a:r>
              <a:rPr lang="en-US" sz="2000" dirty="0" smtClean="0"/>
              <a:t>Crusaders consistently pushed back from the walls</a:t>
            </a:r>
          </a:p>
          <a:p>
            <a:pPr lvl="2"/>
            <a:r>
              <a:rPr lang="en-US" sz="1800" dirty="0" smtClean="0"/>
              <a:t>Forced into land they were unfamiliar with</a:t>
            </a:r>
          </a:p>
          <a:p>
            <a:pPr lvl="3"/>
            <a:r>
              <a:rPr lang="en-US" sz="1600" dirty="0" smtClean="0"/>
              <a:t>Guerrilla attacks and dehydration</a:t>
            </a:r>
          </a:p>
          <a:p>
            <a:pPr lvl="1"/>
            <a:r>
              <a:rPr lang="en-US" sz="2000" dirty="0" smtClean="0"/>
              <a:t>Crusaders abandon the city</a:t>
            </a:r>
          </a:p>
          <a:p>
            <a:pPr lvl="2"/>
            <a:r>
              <a:rPr lang="en-US" sz="1800" dirty="0" smtClean="0"/>
              <a:t>Returned to Jerusalem</a:t>
            </a:r>
          </a:p>
          <a:p>
            <a:pPr lvl="2"/>
            <a:r>
              <a:rPr lang="en-US" sz="1800" dirty="0" smtClean="0"/>
              <a:t>Defeated emotions run through the Crusaders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390650" cy="180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302765"/>
            <a:ext cx="1462088" cy="17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24" y="4114800"/>
            <a:ext cx="2793776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5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248400" cy="4937760"/>
          </a:xfrm>
        </p:spPr>
        <p:txBody>
          <a:bodyPr/>
          <a:lstStyle/>
          <a:p>
            <a:r>
              <a:rPr lang="en-US" dirty="0" smtClean="0"/>
              <a:t>Distrust between leaders (kings) and troops</a:t>
            </a:r>
          </a:p>
          <a:p>
            <a:pPr lvl="1"/>
            <a:r>
              <a:rPr lang="en-US" dirty="0" smtClean="0"/>
              <a:t>King Louis going on his own to Jerusalem</a:t>
            </a:r>
          </a:p>
          <a:p>
            <a:pPr lvl="1"/>
            <a:r>
              <a:rPr lang="en-US" dirty="0" smtClean="0"/>
              <a:t>Lack of aid from Western Crusaders</a:t>
            </a:r>
          </a:p>
          <a:p>
            <a:r>
              <a:rPr lang="en-US" dirty="0" smtClean="0"/>
              <a:t>Humiliating defeat and apology to the Pope</a:t>
            </a:r>
          </a:p>
          <a:p>
            <a:r>
              <a:rPr lang="en-US" dirty="0" smtClean="0"/>
              <a:t>“The work of the devil”</a:t>
            </a:r>
          </a:p>
          <a:p>
            <a:r>
              <a:rPr lang="en-US" sz="2400" dirty="0" smtClean="0"/>
              <a:t>Distaste for crusading</a:t>
            </a:r>
          </a:p>
          <a:p>
            <a:pPr lvl="1"/>
            <a:r>
              <a:rPr lang="en-US" sz="2000" dirty="0" smtClean="0"/>
              <a:t>Crusade literature, poetry, and artwork</a:t>
            </a:r>
          </a:p>
          <a:p>
            <a:r>
              <a:rPr lang="en-US" sz="2400" dirty="0" smtClean="0"/>
              <a:t>Eastern Europe and France will have distrust for one another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362200" cy="26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7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Crusade (1189-1192)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6294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Also known as “The King’s Crusade”</a:t>
            </a:r>
          </a:p>
          <a:p>
            <a:r>
              <a:rPr lang="en-US" sz="2000" dirty="0" smtClean="0"/>
              <a:t>Attempt to recapture The Holy Land from Saladin (mostly Jerusalem)</a:t>
            </a:r>
          </a:p>
          <a:p>
            <a:r>
              <a:rPr lang="en-US" sz="2000" dirty="0" smtClean="0"/>
              <a:t>Saladin (Salah ad-Din)</a:t>
            </a:r>
          </a:p>
          <a:p>
            <a:pPr lvl="1"/>
            <a:r>
              <a:rPr lang="en-US" sz="1800" dirty="0" smtClean="0"/>
              <a:t>Unified Middle Eastern states to fight against Christian troops</a:t>
            </a:r>
          </a:p>
          <a:p>
            <a:r>
              <a:rPr lang="en-US" sz="2000" dirty="0" smtClean="0"/>
              <a:t>Richard the Lionheart</a:t>
            </a:r>
          </a:p>
          <a:p>
            <a:pPr lvl="1"/>
            <a:r>
              <a:rPr lang="en-US" sz="1800" dirty="0" smtClean="0"/>
              <a:t>Sparked the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Crusade </a:t>
            </a:r>
          </a:p>
          <a:p>
            <a:pPr lvl="2"/>
            <a:r>
              <a:rPr lang="en-US" sz="1800" dirty="0" smtClean="0"/>
              <a:t>Did not allow Jews or women at his coronation</a:t>
            </a:r>
            <a:endParaRPr lang="en-US" sz="1200" dirty="0"/>
          </a:p>
          <a:p>
            <a:pPr lvl="2"/>
            <a:r>
              <a:rPr lang="en-US" sz="1800" dirty="0" smtClean="0"/>
              <a:t>Jews were flogged and killed </a:t>
            </a:r>
          </a:p>
          <a:p>
            <a:pPr lvl="2"/>
            <a:r>
              <a:rPr lang="en-US" sz="1800" dirty="0" smtClean="0"/>
              <a:t>People of London started attacks on Jews</a:t>
            </a:r>
          </a:p>
          <a:p>
            <a:pPr lvl="1"/>
            <a:r>
              <a:rPr lang="en-US" sz="2000" dirty="0" smtClean="0"/>
              <a:t>Realizing a mistake (for his kingship), he condemns and attacks rioters </a:t>
            </a:r>
          </a:p>
          <a:p>
            <a:pPr lvl="1"/>
            <a:r>
              <a:rPr lang="en-US" sz="2000" dirty="0" smtClean="0"/>
              <a:t>An attempt to re-polish the name,  a call for crusades is made</a:t>
            </a:r>
          </a:p>
          <a:p>
            <a:pPr lvl="1"/>
            <a:r>
              <a:rPr lang="en-US" sz="2000" dirty="0" smtClean="0"/>
              <a:t>Disgruntled by the fall of Jerusalem to Saladin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828800" cy="24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3962400"/>
            <a:ext cx="1905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03775" cy="579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Somewhat successful</a:t>
            </a:r>
          </a:p>
          <a:p>
            <a:pPr lvl="1"/>
            <a:r>
              <a:rPr lang="en-US" sz="1800" dirty="0" smtClean="0"/>
              <a:t>Recaptured Acre and Jaffa as holy cites</a:t>
            </a:r>
          </a:p>
          <a:p>
            <a:pPr lvl="1"/>
            <a:r>
              <a:rPr lang="en-US" sz="1800" dirty="0" smtClean="0"/>
              <a:t>Did not take back Jerusalem</a:t>
            </a:r>
          </a:p>
          <a:p>
            <a:pPr lvl="2"/>
            <a:r>
              <a:rPr lang="en-US" sz="1800" dirty="0" smtClean="0"/>
              <a:t>Remained under Muslim control</a:t>
            </a:r>
            <a:endParaRPr lang="en-US" sz="1400" dirty="0" smtClean="0"/>
          </a:p>
          <a:p>
            <a:r>
              <a:rPr lang="en-US" sz="2000" dirty="0" smtClean="0"/>
              <a:t>3 year truce</a:t>
            </a:r>
          </a:p>
          <a:p>
            <a:r>
              <a:rPr lang="en-US" sz="2000" dirty="0" smtClean="0"/>
              <a:t>Disappointment</a:t>
            </a:r>
          </a:p>
          <a:p>
            <a:pPr lvl="1"/>
            <a:r>
              <a:rPr lang="en-US" sz="2000" dirty="0" smtClean="0"/>
              <a:t>Richard the Lionheart</a:t>
            </a:r>
          </a:p>
          <a:p>
            <a:pPr lvl="2"/>
            <a:r>
              <a:rPr lang="en-US" sz="1800" dirty="0" smtClean="0"/>
              <a:t>Not going after Jerusalem</a:t>
            </a:r>
          </a:p>
          <a:p>
            <a:pPr lvl="2"/>
            <a:r>
              <a:rPr lang="en-US" sz="1800" dirty="0" smtClean="0"/>
              <a:t>Will be jailed in 1192 (killing the Duke of Austria’s Cousin)</a:t>
            </a:r>
          </a:p>
          <a:p>
            <a:pPr lvl="1"/>
            <a:r>
              <a:rPr lang="en-US" sz="2000" dirty="0" smtClean="0"/>
              <a:t>Saladin</a:t>
            </a:r>
          </a:p>
          <a:p>
            <a:pPr lvl="2"/>
            <a:r>
              <a:rPr lang="en-US" sz="1800" dirty="0" smtClean="0"/>
              <a:t>Failed to drive out the Christians out of Syria and Palestine </a:t>
            </a:r>
          </a:p>
          <a:p>
            <a:pPr lvl="2"/>
            <a:r>
              <a:rPr lang="en-US" sz="1800" dirty="0" smtClean="0"/>
              <a:t>Will die of Yellow Fever in 1193</a:t>
            </a:r>
          </a:p>
          <a:p>
            <a:r>
              <a:rPr lang="en-US" sz="2000" dirty="0" smtClean="0"/>
              <a:t>Trade did continue to prosper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2" y="1295400"/>
            <a:ext cx="4083025" cy="44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Crusade (1202-1204)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Attempt to regain Jerusalem, through Egypt</a:t>
            </a:r>
          </a:p>
          <a:p>
            <a:pPr lvl="1"/>
            <a:r>
              <a:rPr lang="en-US" dirty="0" smtClean="0"/>
              <a:t>Instead, Crusaders sack Constantinople</a:t>
            </a:r>
            <a:endParaRPr lang="en-US" dirty="0"/>
          </a:p>
          <a:p>
            <a:pPr lvl="2"/>
            <a:r>
              <a:rPr lang="en-US" dirty="0" smtClean="0"/>
              <a:t>Intended to crown an emperor in Constantinople </a:t>
            </a:r>
          </a:p>
          <a:p>
            <a:pPr lvl="2"/>
            <a:r>
              <a:rPr lang="en-US" dirty="0" smtClean="0"/>
              <a:t>Were supposed to continue to Jerusalem as the Byzantines offered money and military support</a:t>
            </a:r>
          </a:p>
          <a:p>
            <a:pPr lvl="3"/>
            <a:r>
              <a:rPr lang="en-US" dirty="0" smtClean="0"/>
              <a:t>Payments stopped and a sack on Constantinople began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3997036"/>
            <a:ext cx="3762375" cy="22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50846"/>
            <a:ext cx="4953000" cy="19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3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Nail in the coffin for the Great Schism</a:t>
            </a:r>
          </a:p>
          <a:p>
            <a:pPr lvl="1"/>
            <a:r>
              <a:rPr lang="en-US" dirty="0" smtClean="0"/>
              <a:t>Religious break between the Eastern Orthodox Church and the Roman Catholic Church</a:t>
            </a:r>
          </a:p>
          <a:p>
            <a:r>
              <a:rPr lang="en-US" dirty="0" smtClean="0"/>
              <a:t>Decline of the Byzantine </a:t>
            </a:r>
            <a:r>
              <a:rPr lang="en-US" dirty="0" smtClean="0"/>
              <a:t>Empire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Sense of betrayal from the Byzantines and Greek Christians</a:t>
            </a:r>
          </a:p>
          <a:p>
            <a:r>
              <a:rPr lang="en-US" dirty="0" smtClean="0"/>
              <a:t>Constantinople became a Christian puppet state</a:t>
            </a:r>
            <a:endParaRPr lang="en-US" dirty="0"/>
          </a:p>
          <a:p>
            <a:r>
              <a:rPr lang="en-US" dirty="0" smtClean="0"/>
              <a:t>Last of the Crusades that originate with the Pope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16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Crusade: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“lead </a:t>
            </a:r>
            <a:r>
              <a:rPr lang="en-US" dirty="0"/>
              <a:t>or take part in an energetic and organized campaign concerning a social, political, or religious issue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Crusade (1095-1099CE)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Europe:</a:t>
            </a:r>
          </a:p>
          <a:p>
            <a:pPr lvl="1"/>
            <a:r>
              <a:rPr lang="en-US" dirty="0"/>
              <a:t>Christians were fighting against Muslim troops (small fights) in the Eastern region</a:t>
            </a:r>
          </a:p>
          <a:p>
            <a:pPr lvl="1"/>
            <a:r>
              <a:rPr lang="en-US" dirty="0"/>
              <a:t>Over time, knights began aiding the Christians</a:t>
            </a:r>
          </a:p>
          <a:p>
            <a:pPr lvl="1"/>
            <a:r>
              <a:rPr lang="en-US" dirty="0"/>
              <a:t>Necessity for knights were declining</a:t>
            </a:r>
          </a:p>
          <a:p>
            <a:pPr lvl="2"/>
            <a:r>
              <a:rPr lang="en-US" dirty="0"/>
              <a:t>Started fighting amongst themselves</a:t>
            </a:r>
          </a:p>
          <a:p>
            <a:pPr lvl="2"/>
            <a:r>
              <a:rPr lang="en-US" dirty="0"/>
              <a:t>Pope started using these knights in the name of Christianity and its spread</a:t>
            </a:r>
          </a:p>
          <a:p>
            <a:pPr lvl="1"/>
            <a:r>
              <a:rPr lang="en-US" dirty="0"/>
              <a:t>Western Europe had been stabilized from numerous barbarian attacks (thanks Feudalism)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Crusade (1095-1099CE)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Middle East </a:t>
            </a:r>
          </a:p>
          <a:p>
            <a:pPr lvl="1"/>
            <a:r>
              <a:rPr lang="en-US" dirty="0"/>
              <a:t>Continuously fought against the Byzantine Empire</a:t>
            </a:r>
          </a:p>
          <a:p>
            <a:pPr lvl="1"/>
            <a:r>
              <a:rPr lang="en-US" dirty="0"/>
              <a:t>Ruled mostly be Caliphates </a:t>
            </a:r>
          </a:p>
          <a:p>
            <a:pPr lvl="2"/>
            <a:r>
              <a:rPr lang="en-US" dirty="0"/>
              <a:t>Seljuqs: Sunni Muslims</a:t>
            </a:r>
          </a:p>
          <a:p>
            <a:pPr lvl="2"/>
            <a:r>
              <a:rPr lang="en-US" dirty="0"/>
              <a:t>Fatimid Caliphate: Shi’ite Muslims</a:t>
            </a:r>
          </a:p>
          <a:p>
            <a:pPr lvl="1"/>
            <a:r>
              <a:rPr lang="en-US" dirty="0"/>
              <a:t>Warfare amongst ruling groups</a:t>
            </a:r>
          </a:p>
          <a:p>
            <a:pPr lvl="2"/>
            <a:r>
              <a:rPr lang="en-US" dirty="0"/>
              <a:t>Dispute over Jerusalem (Seljuq ruled)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4675517" cy="23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Crusade (1095-1099CE)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Seljuk </a:t>
            </a:r>
            <a:r>
              <a:rPr lang="en-US" dirty="0"/>
              <a:t>Turk tribes continued to attack </a:t>
            </a:r>
            <a:r>
              <a:rPr lang="en-US" dirty="0" smtClean="0"/>
              <a:t>the </a:t>
            </a:r>
          </a:p>
          <a:p>
            <a:pPr marL="0" indent="0">
              <a:buNone/>
            </a:pPr>
            <a:r>
              <a:rPr lang="en-US" dirty="0" smtClean="0"/>
              <a:t>Byzantine Empire</a:t>
            </a:r>
            <a:endParaRPr lang="en-US" dirty="0"/>
          </a:p>
          <a:p>
            <a:r>
              <a:rPr lang="en-US" dirty="0"/>
              <a:t>Pope Urban II</a:t>
            </a:r>
          </a:p>
          <a:p>
            <a:pPr lvl="1"/>
            <a:r>
              <a:rPr lang="en-US" dirty="0"/>
              <a:t>The Pope from 1088 – 1099 CE</a:t>
            </a:r>
          </a:p>
          <a:p>
            <a:pPr lvl="1"/>
            <a:r>
              <a:rPr lang="en-US" dirty="0"/>
              <a:t>Law-abiding and personable	</a:t>
            </a:r>
          </a:p>
          <a:p>
            <a:pPr lvl="1"/>
            <a:r>
              <a:rPr lang="en-US" dirty="0"/>
              <a:t>Toured France and Italy </a:t>
            </a:r>
            <a:r>
              <a:rPr lang="en-US" dirty="0" smtClean="0"/>
              <a:t>often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Addressed the request of the Byzantines for help against invading Seljuq Turks</a:t>
            </a:r>
          </a:p>
          <a:p>
            <a:pPr lvl="1"/>
            <a:r>
              <a:rPr lang="en-US" dirty="0" smtClean="0"/>
              <a:t>Gave a public speech and sermon for those to follow:</a:t>
            </a:r>
          </a:p>
          <a:p>
            <a:pPr lvl="2"/>
            <a:r>
              <a:rPr lang="en-US" dirty="0" smtClean="0"/>
              <a:t>“Perhaps a massive pilgrimage may solve these problems”</a:t>
            </a:r>
          </a:p>
          <a:p>
            <a:pPr lvl="2"/>
            <a:r>
              <a:rPr lang="en-US" dirty="0" smtClean="0"/>
              <a:t>“God wills it”</a:t>
            </a:r>
            <a:endParaRPr lang="en-US" dirty="0"/>
          </a:p>
          <a:p>
            <a:pPr lvl="1"/>
            <a:r>
              <a:rPr lang="en-US" dirty="0" smtClean="0"/>
              <a:t>The true onset to the Crusades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095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Crusade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9342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Pope Urban turned to France first for support</a:t>
            </a:r>
          </a:p>
          <a:p>
            <a:pPr lvl="1"/>
            <a:r>
              <a:rPr lang="en-US" sz="2000" dirty="0" smtClean="0"/>
              <a:t>Speeches to French nobles describing crime committed against Christians</a:t>
            </a:r>
          </a:p>
          <a:p>
            <a:r>
              <a:rPr lang="en-US" sz="2400" dirty="0" smtClean="0"/>
              <a:t>Bishops began spreading the word</a:t>
            </a:r>
          </a:p>
          <a:p>
            <a:pPr lvl="1"/>
            <a:r>
              <a:rPr lang="en-US" sz="2000" dirty="0" smtClean="0"/>
              <a:t>Italy, Germany, France</a:t>
            </a:r>
          </a:p>
          <a:p>
            <a:r>
              <a:rPr lang="en-US" sz="2400" dirty="0" smtClean="0"/>
              <a:t>Attempted to stop sick, women, and monks from joining</a:t>
            </a:r>
          </a:p>
          <a:p>
            <a:pPr lvl="1"/>
            <a:r>
              <a:rPr lang="en-US" sz="2000" dirty="0" smtClean="0"/>
              <a:t>Failed terribly</a:t>
            </a:r>
          </a:p>
          <a:p>
            <a:pPr lvl="1"/>
            <a:r>
              <a:rPr lang="en-US" sz="2000" dirty="0" smtClean="0"/>
              <a:t>Instead of gathering knights, peasants were taking up arms</a:t>
            </a:r>
          </a:p>
          <a:p>
            <a:pPr lvl="2"/>
            <a:r>
              <a:rPr lang="en-US" sz="1700" dirty="0" smtClean="0"/>
              <a:t>Unprepared, Ill-trained, and just ill</a:t>
            </a:r>
          </a:p>
          <a:p>
            <a:r>
              <a:rPr lang="en-US" sz="2000" dirty="0" smtClean="0"/>
              <a:t>Peasant Crusader’s were less about greed and more trying to escape famine and harsh life realities</a:t>
            </a:r>
          </a:p>
          <a:p>
            <a:r>
              <a:rPr lang="en-US" sz="2000" dirty="0" smtClean="0"/>
              <a:t>Knights did join (often French aristocrats)</a:t>
            </a:r>
          </a:p>
          <a:p>
            <a:pPr lvl="1"/>
            <a:r>
              <a:rPr lang="en-US" sz="1800" dirty="0" smtClean="0"/>
              <a:t>Argument over their purpose</a:t>
            </a:r>
          </a:p>
          <a:p>
            <a:pPr lvl="2"/>
            <a:r>
              <a:rPr lang="en-US" sz="1600" dirty="0" smtClean="0"/>
              <a:t>Trying to find a place/future outside of home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981200" cy="279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02" y="3276600"/>
            <a:ext cx="1949298" cy="129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 out Byzantine Empire with invasions</a:t>
            </a:r>
          </a:p>
          <a:p>
            <a:r>
              <a:rPr lang="en-US" dirty="0" smtClean="0"/>
              <a:t>Attempt to </a:t>
            </a:r>
            <a:r>
              <a:rPr lang="en-US" b="1" i="1" dirty="0" smtClean="0"/>
              <a:t>free</a:t>
            </a:r>
            <a:r>
              <a:rPr lang="en-US" dirty="0" smtClean="0"/>
              <a:t> Christians from Muslim rule</a:t>
            </a:r>
          </a:p>
          <a:p>
            <a:r>
              <a:rPr lang="en-US" dirty="0" smtClean="0"/>
              <a:t>Reconquer Jerusalem </a:t>
            </a:r>
          </a:p>
          <a:p>
            <a:pPr lvl="1"/>
            <a:r>
              <a:rPr lang="en-US" dirty="0" smtClean="0"/>
              <a:t>Had been under Seljuq rule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3462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229600" cy="4937760"/>
          </a:xfrm>
        </p:spPr>
        <p:txBody>
          <a:bodyPr/>
          <a:lstStyle/>
          <a:p>
            <a:r>
              <a:rPr lang="en-US" dirty="0" smtClean="0"/>
              <a:t>Considered a Crusader’s victory</a:t>
            </a:r>
          </a:p>
          <a:p>
            <a:pPr lvl="1"/>
            <a:r>
              <a:rPr lang="en-US" dirty="0" smtClean="0"/>
              <a:t>Captured Jerusalem</a:t>
            </a:r>
          </a:p>
          <a:p>
            <a:pPr lvl="2"/>
            <a:r>
              <a:rPr lang="en-US" dirty="0" smtClean="0"/>
              <a:t>Starving and dehydrated population</a:t>
            </a:r>
          </a:p>
          <a:p>
            <a:pPr lvl="1"/>
            <a:endParaRPr lang="en-US" dirty="0"/>
          </a:p>
          <a:p>
            <a:r>
              <a:rPr lang="en-US" dirty="0" smtClean="0"/>
              <a:t>Massacred many Muslim and Jewish residents</a:t>
            </a:r>
          </a:p>
          <a:p>
            <a:pPr lvl="1"/>
            <a:r>
              <a:rPr lang="en-US" dirty="0" smtClean="0"/>
              <a:t>Particularly in Jerusalem</a:t>
            </a:r>
          </a:p>
          <a:p>
            <a:pPr lvl="1"/>
            <a:endParaRPr lang="en-US" dirty="0"/>
          </a:p>
          <a:p>
            <a:r>
              <a:rPr lang="en-US" dirty="0" smtClean="0"/>
              <a:t>Established “Crusader states”</a:t>
            </a:r>
          </a:p>
          <a:p>
            <a:pPr lvl="1"/>
            <a:r>
              <a:rPr lang="en-US" dirty="0" smtClean="0"/>
              <a:t>Easing pressure on Byzantine Empire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8489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Crusade (1147 – 1149 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019800" cy="5638800"/>
          </a:xfrm>
        </p:spPr>
        <p:txBody>
          <a:bodyPr/>
          <a:lstStyle/>
          <a:p>
            <a:r>
              <a:rPr lang="en-US" dirty="0" smtClean="0"/>
              <a:t>Crusader states will have strongholds throughout conquered regions</a:t>
            </a:r>
          </a:p>
          <a:p>
            <a:pPr lvl="1"/>
            <a:r>
              <a:rPr lang="en-US" dirty="0"/>
              <a:t>Jerusalem, Edessa, Antioch and </a:t>
            </a:r>
            <a:r>
              <a:rPr lang="en-US" dirty="0" smtClean="0"/>
              <a:t>Tripoli</a:t>
            </a:r>
          </a:p>
          <a:p>
            <a:pPr lvl="1"/>
            <a:r>
              <a:rPr lang="en-US" dirty="0" smtClean="0"/>
              <a:t>Have gained more Crusaders over the time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 smtClean="0"/>
              <a:t>Muslims (the Seljuqs) had new found drive for their holy war (against the Franks)</a:t>
            </a:r>
          </a:p>
          <a:p>
            <a:pPr lvl="2"/>
            <a:r>
              <a:rPr lang="en-US" dirty="0" smtClean="0"/>
              <a:t>Attack and overthrow Count of Edessa</a:t>
            </a:r>
          </a:p>
          <a:p>
            <a:r>
              <a:rPr lang="en-US" sz="2400" dirty="0" smtClean="0"/>
              <a:t>Pope Eugene III called for “Quantum </a:t>
            </a:r>
            <a:r>
              <a:rPr lang="en-US" sz="2400" dirty="0" err="1" smtClean="0"/>
              <a:t>praedecessores</a:t>
            </a:r>
            <a:r>
              <a:rPr lang="en-US" sz="2400" dirty="0" smtClean="0"/>
              <a:t>”</a:t>
            </a:r>
          </a:p>
          <a:p>
            <a:pPr lvl="1"/>
            <a:r>
              <a:rPr lang="en-US" dirty="0" smtClean="0"/>
              <a:t>Call for a second crusade </a:t>
            </a:r>
          </a:p>
          <a:p>
            <a:pPr lvl="1"/>
            <a:r>
              <a:rPr lang="en-US" dirty="0" smtClean="0"/>
              <a:t>Bolstered by Crusade glory of the past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857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76824"/>
            <a:ext cx="3345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</TotalTime>
  <Words>747</Words>
  <Application>Microsoft Office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The Crusades</vt:lpstr>
      <vt:lpstr>Crusade: </vt:lpstr>
      <vt:lpstr>First Crusade (1095-1099CE)</vt:lpstr>
      <vt:lpstr>First Crusade (1095-1099CE)</vt:lpstr>
      <vt:lpstr>First Crusade (1095-1099CE)</vt:lpstr>
      <vt:lpstr>First Crusade Recruitment</vt:lpstr>
      <vt:lpstr>Goals?</vt:lpstr>
      <vt:lpstr>Results!</vt:lpstr>
      <vt:lpstr>Second Crusade (1147 – 1149 CE)</vt:lpstr>
      <vt:lpstr>Second Crusade (1147 – 1149 CE)</vt:lpstr>
      <vt:lpstr>Results</vt:lpstr>
      <vt:lpstr>Third Crusade (1189-1192)</vt:lpstr>
      <vt:lpstr> Results</vt:lpstr>
      <vt:lpstr>Fourth Crusade (1202-1204)</vt:lpstr>
      <vt:lpstr>Results 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cp:lastPrinted>2017-02-10T17:06:55Z</cp:lastPrinted>
  <dcterms:created xsi:type="dcterms:W3CDTF">2017-02-06T16:53:02Z</dcterms:created>
  <dcterms:modified xsi:type="dcterms:W3CDTF">2017-02-10T17:14:09Z</dcterms:modified>
</cp:coreProperties>
</file>