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4" r:id="rId8"/>
    <p:sldId id="262" r:id="rId9"/>
    <p:sldId id="268" r:id="rId10"/>
    <p:sldId id="269" r:id="rId11"/>
    <p:sldId id="270" r:id="rId12"/>
    <p:sldId id="274" r:id="rId13"/>
    <p:sldId id="273" r:id="rId14"/>
    <p:sldId id="272" r:id="rId15"/>
    <p:sldId id="271" r:id="rId16"/>
    <p:sldId id="275" r:id="rId17"/>
    <p:sldId id="266" r:id="rId18"/>
    <p:sldId id="265" r:id="rId19"/>
    <p:sldId id="261" r:id="rId20"/>
    <p:sldId id="267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0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773F5D3-9C36-4EAB-A3C3-EEC323D1D2A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E36442B-B335-4B47-BDFD-0FA016FF2B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r.org/2016/09/06/492849471/an-economic-mystery-why-are-men-leaving-the-workforce?utm_medium=RSS&amp;utm_campaign=storiesfromnp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ls.gov/emp/ep_table_303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opedia.com/video/play/participation-rate/?ad=dirN&amp;qo=investopediaSiteSearch&amp;qsrc=0&amp;o=4018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vestopedia.com/video/play/how-unemployment-defined/?ad=dirN&amp;qo=investopediaSiteSearch&amp;qsrc=0&amp;o=4018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Unemployment vs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1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Cyclical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/>
            <a:r>
              <a:rPr lang="en-US" i="1" dirty="0"/>
              <a:t>Unemployment due to the business cycle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0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Structural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/>
            <a:r>
              <a:rPr lang="en-US" dirty="0"/>
              <a:t>Job loss due to things like </a:t>
            </a:r>
            <a:r>
              <a:rPr lang="en-US" dirty="0" smtClean="0"/>
              <a:t>technology</a:t>
            </a:r>
          </a:p>
          <a:p>
            <a:pPr marL="342900" lvl="1"/>
            <a:r>
              <a:rPr lang="en-US" dirty="0" smtClean="0"/>
              <a:t>Can include those who have been laid off/ fired due to recessions</a:t>
            </a:r>
          </a:p>
          <a:p>
            <a:pPr marL="617220" lvl="2"/>
            <a:r>
              <a:rPr lang="en-US" dirty="0" smtClean="0"/>
              <a:t>Out of the market for too long, skills become outdated.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78357"/>
            <a:ext cx="36576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8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Seasonal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968" y="2286000"/>
            <a:ext cx="6777317" cy="3508977"/>
          </a:xfrm>
        </p:spPr>
        <p:txBody>
          <a:bodyPr/>
          <a:lstStyle/>
          <a:p>
            <a:r>
              <a:rPr lang="en-US" dirty="0" smtClean="0"/>
              <a:t>Unemployment due to job supply changes</a:t>
            </a:r>
          </a:p>
          <a:p>
            <a:pPr lvl="1"/>
            <a:r>
              <a:rPr lang="en-US" dirty="0" smtClean="0"/>
              <a:t>Seasonal stockers</a:t>
            </a:r>
          </a:p>
          <a:p>
            <a:pPr lvl="1"/>
            <a:r>
              <a:rPr lang="en-US" dirty="0" smtClean="0"/>
              <a:t>Farmer’s markets</a:t>
            </a:r>
          </a:p>
          <a:p>
            <a:pPr lvl="1"/>
            <a:r>
              <a:rPr lang="en-US" dirty="0" smtClean="0"/>
              <a:t>Home Depot plant waterers </a:t>
            </a:r>
          </a:p>
          <a:p>
            <a:pPr lvl="1"/>
            <a:r>
              <a:rPr lang="en-US" dirty="0" smtClean="0"/>
              <a:t>Sometimes school employees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54735"/>
            <a:ext cx="2209800" cy="150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387367" y="4902912"/>
            <a:ext cx="2331666" cy="155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438399" y="4824755"/>
            <a:ext cx="2133600" cy="15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7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0109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Understanding Unemployment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799064"/>
          </a:xfrm>
        </p:spPr>
        <p:txBody>
          <a:bodyPr/>
          <a:lstStyle/>
          <a:p>
            <a:r>
              <a:rPr lang="en-US" dirty="0" smtClean="0"/>
              <a:t>Real unemployment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6777317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Not an actual type of unemployment</a:t>
            </a:r>
          </a:p>
          <a:p>
            <a:r>
              <a:rPr lang="en-US" dirty="0" smtClean="0"/>
              <a:t>Argued to include those unemployed  but are searching for full-time jobs</a:t>
            </a:r>
          </a:p>
          <a:p>
            <a:r>
              <a:rPr lang="en-US" dirty="0" smtClean="0"/>
              <a:t>Includes</a:t>
            </a:r>
          </a:p>
          <a:p>
            <a:pPr lvl="1"/>
            <a:r>
              <a:rPr lang="en-US" dirty="0" smtClean="0"/>
              <a:t>1) Marginally attached workers</a:t>
            </a:r>
          </a:p>
          <a:p>
            <a:pPr lvl="2"/>
            <a:r>
              <a:rPr lang="en-US" dirty="0" smtClean="0"/>
              <a:t>Those who haven’t looked in 4 weeks, but have looked within the year</a:t>
            </a:r>
          </a:p>
          <a:p>
            <a:pPr lvl="1"/>
            <a:r>
              <a:rPr lang="en-US" dirty="0" smtClean="0"/>
              <a:t>2) Discouraged workers</a:t>
            </a:r>
          </a:p>
          <a:p>
            <a:pPr lvl="2"/>
            <a:r>
              <a:rPr lang="en-US" dirty="0" smtClean="0"/>
              <a:t>Those who have given up on looking for work</a:t>
            </a:r>
          </a:p>
          <a:p>
            <a:pPr lvl="1"/>
            <a:r>
              <a:rPr lang="en-US" dirty="0" smtClean="0"/>
              <a:t>3) Part-time workers</a:t>
            </a:r>
          </a:p>
          <a:p>
            <a:pPr lvl="2"/>
            <a:r>
              <a:rPr lang="en-US" dirty="0" smtClean="0"/>
              <a:t>Those working part-time but want a full time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Unemployment that occurs naturally within the market</a:t>
            </a:r>
          </a:p>
          <a:p>
            <a:r>
              <a:rPr lang="en-US" dirty="0" smtClean="0"/>
              <a:t>Usually healthy to have some unemployment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real wage unemployment</a:t>
            </a:r>
          </a:p>
          <a:p>
            <a:r>
              <a:rPr lang="en-US" dirty="0" smtClean="0"/>
              <a:t>Occurs when wages are higher than normal supply and demand </a:t>
            </a:r>
          </a:p>
          <a:p>
            <a:r>
              <a:rPr lang="en-US" dirty="0" smtClean="0"/>
              <a:t>Can happen when….</a:t>
            </a:r>
          </a:p>
          <a:p>
            <a:pPr lvl="1"/>
            <a:r>
              <a:rPr lang="en-US" dirty="0" smtClean="0"/>
              <a:t>Unions negotiate higher salaries</a:t>
            </a:r>
          </a:p>
          <a:p>
            <a:pPr lvl="1"/>
            <a:r>
              <a:rPr lang="en-US" dirty="0" smtClean="0"/>
              <a:t>Long term contract wages that are too high during a recession </a:t>
            </a:r>
          </a:p>
          <a:p>
            <a:pPr lvl="1"/>
            <a:r>
              <a:rPr lang="en-US" dirty="0" smtClean="0"/>
              <a:t>Government sets minimum wage too 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a partner and discuss:</a:t>
            </a:r>
          </a:p>
          <a:p>
            <a:pPr lvl="1"/>
            <a:r>
              <a:rPr lang="en-US" dirty="0" smtClean="0"/>
              <a:t>How does a recession lead to unemployment?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How might unemployment  lead to a recession?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Why is 100% employment a negative thing for the economy?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at Work??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www.npr.org/2016/09/06/492849471/an-economic-mystery-why-are-men-leaving-the-workforce?utm_medium=RSS&amp;utm_campaign=storiesfromnpr</a:t>
            </a:r>
            <a:endParaRPr lang="en-US" sz="1400" dirty="0" smtClean="0"/>
          </a:p>
          <a:p>
            <a:r>
              <a:rPr lang="en-US" dirty="0" smtClean="0"/>
              <a:t>Why are men leaving the workforce?</a:t>
            </a:r>
          </a:p>
          <a:p>
            <a:r>
              <a:rPr lang="en-US" dirty="0" smtClean="0"/>
              <a:t>Why are they not actively seeking jobs?</a:t>
            </a:r>
          </a:p>
          <a:p>
            <a:r>
              <a:rPr lang="en-US" dirty="0" smtClean="0"/>
              <a:t>Do what degree is this a social construct?</a:t>
            </a:r>
          </a:p>
          <a:p>
            <a:r>
              <a:rPr lang="en-US" dirty="0" smtClean="0"/>
              <a:t>Does gender have anything to do with this?</a:t>
            </a:r>
          </a:p>
          <a:p>
            <a:r>
              <a:rPr lang="en-US" dirty="0" smtClean="0"/>
              <a:t>What does this data tell us about the future unemployment rates?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722864"/>
          </a:xfrm>
        </p:spPr>
        <p:txBody>
          <a:bodyPr>
            <a:normAutofit/>
          </a:bodyPr>
          <a:lstStyle/>
          <a:p>
            <a:r>
              <a:rPr lang="en-US" dirty="0" smtClean="0"/>
              <a:t>6 Economic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191000"/>
          </a:xfrm>
        </p:spPr>
        <p:txBody>
          <a:bodyPr>
            <a:normAutofit/>
          </a:bodyPr>
          <a:lstStyle/>
          <a:p>
            <a:r>
              <a:rPr lang="en-US" dirty="0"/>
              <a:t>1) Economic Equity</a:t>
            </a:r>
          </a:p>
          <a:p>
            <a:pPr marL="3883025"/>
            <a:r>
              <a:rPr lang="en-US" dirty="0"/>
              <a:t>2) Economic Freedom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) Economic </a:t>
            </a:r>
            <a:r>
              <a:rPr lang="en-US" dirty="0" smtClean="0"/>
              <a:t>Growth</a:t>
            </a:r>
          </a:p>
          <a:p>
            <a:pPr marL="3940175"/>
            <a:r>
              <a:rPr lang="en-US" dirty="0" smtClean="0"/>
              <a:t>4</a:t>
            </a:r>
            <a:r>
              <a:rPr lang="en-US" dirty="0"/>
              <a:t>) Economic Sustainability</a:t>
            </a:r>
          </a:p>
          <a:p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) </a:t>
            </a:r>
            <a:r>
              <a:rPr lang="en-US" dirty="0" smtClean="0"/>
              <a:t>Economic </a:t>
            </a:r>
            <a:r>
              <a:rPr lang="en-US" i="1" dirty="0" smtClean="0"/>
              <a:t>Stability/Security</a:t>
            </a:r>
            <a:endParaRPr lang="en-US" i="1" dirty="0"/>
          </a:p>
          <a:p>
            <a:pPr marL="3825875"/>
            <a:r>
              <a:rPr lang="en-US" dirty="0"/>
              <a:t>6) Economic </a:t>
            </a:r>
            <a:r>
              <a:rPr lang="en-US" i="1" dirty="0" smtClean="0"/>
              <a:t>Efficiency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859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members of a population who are able to work</a:t>
            </a:r>
          </a:p>
          <a:p>
            <a:pPr lvl="1"/>
            <a:r>
              <a:rPr lang="en-US" dirty="0" smtClean="0"/>
              <a:t>Usually ages 18-65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many people in your group are part of the labor force? </a:t>
            </a:r>
          </a:p>
        </p:txBody>
      </p:sp>
    </p:spTree>
    <p:extLst>
      <p:ext uri="{BB962C8B-B14F-4D97-AF65-F5344CB8AC3E}">
        <p14:creationId xmlns:p14="http://schemas.microsoft.com/office/powerpoint/2010/main" val="37662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Stability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Stability: </a:t>
            </a:r>
            <a:r>
              <a:rPr lang="en-US" dirty="0" smtClean="0"/>
              <a:t>the lack of extreme fluctuations in an economy</a:t>
            </a:r>
          </a:p>
          <a:p>
            <a:pPr lvl="1"/>
            <a:r>
              <a:rPr lang="en-US" dirty="0" smtClean="0"/>
              <a:t>Absence of inflation or deflation</a:t>
            </a:r>
          </a:p>
          <a:p>
            <a:r>
              <a:rPr lang="en-US" i="1" dirty="0" smtClean="0"/>
              <a:t>Security: </a:t>
            </a:r>
            <a:r>
              <a:rPr lang="en-US" dirty="0" smtClean="0"/>
              <a:t>financial security with stable income</a:t>
            </a:r>
            <a:endParaRPr lang="en-US" i="1" dirty="0" smtClean="0"/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 smtClean="0"/>
              <a:t>What does stability or security look like for employment?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Efficiency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resources are used optimally to serve each individual best without waste</a:t>
            </a:r>
          </a:p>
          <a:p>
            <a:r>
              <a:rPr lang="en-US" dirty="0" smtClean="0"/>
              <a:t>Not making one person “better off” while simultaneously making another “worse off”</a:t>
            </a:r>
          </a:p>
          <a:p>
            <a:r>
              <a:rPr lang="en-US" dirty="0" smtClean="0"/>
              <a:t>Command-based economies value economic efficiency higher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2 examples where the US values stability over efficiency?</a:t>
            </a:r>
          </a:p>
          <a:p>
            <a:endParaRPr lang="en-US" dirty="0"/>
          </a:p>
          <a:p>
            <a:r>
              <a:rPr lang="en-US" dirty="0" smtClean="0"/>
              <a:t>When does the US value efficiency over stability, </a:t>
            </a:r>
            <a:r>
              <a:rPr lang="en-US" smtClean="0"/>
              <a:t>if ever?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Civilian labor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sum of civilian workforce and civilian unemployment</a:t>
            </a:r>
          </a:p>
          <a:p>
            <a:r>
              <a:rPr lang="en-US" i="1" dirty="0" smtClean="0"/>
              <a:t>Civilians:  </a:t>
            </a:r>
            <a:r>
              <a:rPr lang="en-US" dirty="0" smtClean="0"/>
              <a:t>population not in the Armed Services who are 16 years or older, and are not in prison, mental institutions, or nursing homes</a:t>
            </a:r>
            <a:r>
              <a:rPr lang="en-US" dirty="0" smtClean="0"/>
              <a:t>. (Blue group)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www.bls.gov/emp/ep_table_303.htm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2823424" cy="187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3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 Force Participation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participation rate is a measure of the active portion of an economy's labor force. </a:t>
            </a:r>
            <a:endParaRPr lang="en-US" dirty="0" smtClean="0"/>
          </a:p>
          <a:p>
            <a:pPr lvl="1"/>
            <a:r>
              <a:rPr lang="en-US" dirty="0" smtClean="0"/>
              <a:t>People who are either employed or actively looking for </a:t>
            </a:r>
            <a:r>
              <a:rPr lang="en-US" dirty="0" smtClean="0"/>
              <a:t>work (Green group)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 Force Participation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 Force Participation Rate is used with the unemployment rate because LFPR actually calculates unemployed who might not be actively seeking a job</a:t>
            </a:r>
          </a:p>
          <a:p>
            <a:r>
              <a:rPr lang="en-US" dirty="0">
                <a:hlinkClick r:id="rId2"/>
              </a:rPr>
              <a:t>http://www.investopedia.com/video/play/participation-rate/?</a:t>
            </a:r>
            <a:r>
              <a:rPr lang="en-US" dirty="0" smtClean="0">
                <a:hlinkClick r:id="rId2"/>
              </a:rPr>
              <a:t>ad=dirN&amp;qo=investopediaSiteSearch&amp;qsrc=0&amp;o=40186</a:t>
            </a:r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considered unemployed?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57" y="2286000"/>
            <a:ext cx="6699744" cy="4267200"/>
          </a:xfrm>
        </p:spPr>
        <p:txBody>
          <a:bodyPr>
            <a:normAutofit/>
          </a:bodyPr>
          <a:lstStyle/>
          <a:p>
            <a:r>
              <a:rPr lang="en-US" i="1" dirty="0" smtClean="0"/>
              <a:t>Unemployment rate</a:t>
            </a:r>
          </a:p>
          <a:p>
            <a:pPr lvl="1"/>
            <a:r>
              <a:rPr lang="en-US" dirty="0" smtClean="0"/>
              <a:t>percentage of total labor force that is unemployed and actively seeking work and able to work</a:t>
            </a:r>
          </a:p>
          <a:p>
            <a:pPr lvl="1"/>
            <a:r>
              <a:rPr lang="en-US" dirty="0" smtClean="0"/>
              <a:t>How much of our population is unemployed? (Pink)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sz="1400" dirty="0">
                <a:hlinkClick r:id="rId2"/>
              </a:rPr>
              <a:t>http://www.investopedia.com/video/play/how-unemployment-defined/?</a:t>
            </a:r>
            <a:r>
              <a:rPr lang="en-US" sz="1400" dirty="0" smtClean="0">
                <a:hlinkClick r:id="rId2"/>
              </a:rPr>
              <a:t>ad=dirN&amp;qo=investopediaSiteSearch&amp;qsrc=0&amp;o=40186</a:t>
            </a:r>
            <a:endParaRPr lang="en-US" sz="1400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9767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Concealed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Those out of work but are not officially counted</a:t>
            </a:r>
          </a:p>
          <a:p>
            <a:pPr lvl="1"/>
            <a:r>
              <a:rPr lang="en-US" dirty="0" smtClean="0"/>
              <a:t>Those who left work and went into early retirement, </a:t>
            </a:r>
            <a:r>
              <a:rPr lang="en-US" i="1" dirty="0" smtClean="0"/>
              <a:t>even though they would still like to work.</a:t>
            </a:r>
          </a:p>
          <a:p>
            <a:pPr lvl="1"/>
            <a:r>
              <a:rPr lang="en-US" dirty="0" smtClean="0"/>
              <a:t>Those who have completely given up looking for work</a:t>
            </a:r>
          </a:p>
          <a:p>
            <a:r>
              <a:rPr lang="en-US" dirty="0" smtClean="0"/>
              <a:t>Usually not calculated because they are not necessarily claiming unemployment benefits</a:t>
            </a:r>
          </a:p>
        </p:txBody>
      </p:sp>
    </p:spTree>
    <p:extLst>
      <p:ext uri="{BB962C8B-B14F-4D97-AF65-F5344CB8AC3E}">
        <p14:creationId xmlns:p14="http://schemas.microsoft.com/office/powerpoint/2010/main" val="59109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multiple types of employment that afflict our populations</a:t>
            </a:r>
          </a:p>
          <a:p>
            <a:r>
              <a:rPr lang="en-US" dirty="0" smtClean="0"/>
              <a:t>These are the reasons </a:t>
            </a:r>
            <a:r>
              <a:rPr lang="en-US" i="1" dirty="0" smtClean="0"/>
              <a:t>why</a:t>
            </a:r>
            <a:r>
              <a:rPr lang="en-US" dirty="0" smtClean="0"/>
              <a:t> someone loses a job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5195888" cy="20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Frictional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Unemployment when someone is in-between jobs</a:t>
            </a:r>
          </a:p>
          <a:p>
            <a:pPr lvl="1"/>
            <a:r>
              <a:rPr lang="en-US" dirty="0"/>
              <a:t>Usually short-lived unemployment</a:t>
            </a:r>
          </a:p>
          <a:p>
            <a:pPr lvl="1"/>
            <a:r>
              <a:rPr lang="en-US" dirty="0"/>
              <a:t>The least </a:t>
            </a:r>
            <a:r>
              <a:rPr lang="en-US" dirty="0" smtClean="0"/>
              <a:t>problematic</a:t>
            </a:r>
          </a:p>
          <a:p>
            <a:pPr lvl="1"/>
            <a:r>
              <a:rPr lang="en-US" dirty="0" smtClean="0"/>
              <a:t>Includes students who just graduated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54363"/>
            <a:ext cx="254317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83881"/>
            <a:ext cx="2819400" cy="188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7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324</TotalTime>
  <Words>661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Unemployment vs Employment</vt:lpstr>
      <vt:lpstr>Labor Force</vt:lpstr>
      <vt:lpstr>Civilian labor force</vt:lpstr>
      <vt:lpstr>Labor Force Participation Rate</vt:lpstr>
      <vt:lpstr>Labor Force Participation Rate</vt:lpstr>
      <vt:lpstr>What is considered unemployed?</vt:lpstr>
      <vt:lpstr>Concealed unemployment</vt:lpstr>
      <vt:lpstr>Types of unemployment</vt:lpstr>
      <vt:lpstr>1) Frictional Unemployment</vt:lpstr>
      <vt:lpstr>2) Cyclical Unemployment</vt:lpstr>
      <vt:lpstr>3) Structural Unemployment</vt:lpstr>
      <vt:lpstr>4) Seasonal unemployment</vt:lpstr>
      <vt:lpstr>Understanding Unemployment</vt:lpstr>
      <vt:lpstr>Real unemployment </vt:lpstr>
      <vt:lpstr>Natural Unemployment</vt:lpstr>
      <vt:lpstr>Classical Unemployment</vt:lpstr>
      <vt:lpstr>Pair-share</vt:lpstr>
      <vt:lpstr>Men at Work??</vt:lpstr>
      <vt:lpstr>6 Economic Goals</vt:lpstr>
      <vt:lpstr>Economic Stability </vt:lpstr>
      <vt:lpstr>Economic Efficiency </vt:lpstr>
      <vt:lpstr>Pair-Share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2016-09-06T14:13:23Z</dcterms:created>
  <dcterms:modified xsi:type="dcterms:W3CDTF">2017-01-30T15:08:57Z</dcterms:modified>
</cp:coreProperties>
</file>